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 id="2147483660" r:id="rId2"/>
  </p:sldMasterIdLst>
  <p:notesMasterIdLst>
    <p:notesMasterId r:id="rId36"/>
  </p:notesMasterIdLst>
  <p:sldIdLst>
    <p:sldId id="257" r:id="rId3"/>
    <p:sldId id="942" r:id="rId4"/>
    <p:sldId id="943" r:id="rId5"/>
    <p:sldId id="313" r:id="rId6"/>
    <p:sldId id="1318" r:id="rId7"/>
    <p:sldId id="258" r:id="rId8"/>
    <p:sldId id="261" r:id="rId9"/>
    <p:sldId id="1270" r:id="rId10"/>
    <p:sldId id="1329" r:id="rId11"/>
    <p:sldId id="1320" r:id="rId12"/>
    <p:sldId id="274" r:id="rId13"/>
    <p:sldId id="1321" r:id="rId14"/>
    <p:sldId id="1322" r:id="rId15"/>
    <p:sldId id="1323" r:id="rId16"/>
    <p:sldId id="1324" r:id="rId17"/>
    <p:sldId id="1330" r:id="rId18"/>
    <p:sldId id="1326" r:id="rId19"/>
    <p:sldId id="1327" r:id="rId20"/>
    <p:sldId id="1328" r:id="rId21"/>
    <p:sldId id="370" r:id="rId22"/>
    <p:sldId id="1331" r:id="rId23"/>
    <p:sldId id="1332" r:id="rId24"/>
    <p:sldId id="1337" r:id="rId25"/>
    <p:sldId id="421" r:id="rId26"/>
    <p:sldId id="1333" r:id="rId27"/>
    <p:sldId id="1334" r:id="rId28"/>
    <p:sldId id="1344" r:id="rId29"/>
    <p:sldId id="438" r:id="rId30"/>
    <p:sldId id="1339" r:id="rId31"/>
    <p:sldId id="1340" r:id="rId32"/>
    <p:sldId id="1341" r:id="rId33"/>
    <p:sldId id="1342" r:id="rId34"/>
    <p:sldId id="1343" r:id="rId35"/>
  </p:sldIdLst>
  <p:sldSz cx="12192000" cy="6858000"/>
  <p:notesSz cx="6797675" cy="98567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92372A23-D702-409C-9C9C-82B53F563C99}">
          <p14:sldIdLst/>
        </p14:section>
        <p14:section name="Section par défaut" id="{5AA1538A-A5A4-486C-9603-86ACAA6ADE11}">
          <p14:sldIdLst>
            <p14:sldId id="257"/>
            <p14:sldId id="942"/>
            <p14:sldId id="943"/>
            <p14:sldId id="313"/>
            <p14:sldId id="1318"/>
            <p14:sldId id="258"/>
            <p14:sldId id="261"/>
            <p14:sldId id="1270"/>
            <p14:sldId id="1329"/>
            <p14:sldId id="1320"/>
            <p14:sldId id="274"/>
            <p14:sldId id="1321"/>
          </p14:sldIdLst>
        </p14:section>
        <p14:section name="Section sans titre" id="{479D62F2-EB54-4BE9-980A-22C6EF8D9B46}">
          <p14:sldIdLst>
            <p14:sldId id="1322"/>
            <p14:sldId id="1323"/>
            <p14:sldId id="1324"/>
            <p14:sldId id="1330"/>
            <p14:sldId id="1326"/>
            <p14:sldId id="1327"/>
            <p14:sldId id="1328"/>
            <p14:sldId id="370"/>
            <p14:sldId id="1331"/>
            <p14:sldId id="1332"/>
            <p14:sldId id="1337"/>
            <p14:sldId id="421"/>
            <p14:sldId id="1333"/>
            <p14:sldId id="1334"/>
            <p14:sldId id="1344"/>
            <p14:sldId id="438"/>
            <p14:sldId id="1339"/>
            <p14:sldId id="1340"/>
            <p14:sldId id="1341"/>
            <p14:sldId id="1342"/>
            <p14:sldId id="134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455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4551"/>
          </a:xfrm>
          <a:prstGeom prst="rect">
            <a:avLst/>
          </a:prstGeom>
        </p:spPr>
        <p:txBody>
          <a:bodyPr vert="horz" lIns="91440" tIns="45720" rIns="91440" bIns="45720" rtlCol="0"/>
          <a:lstStyle>
            <a:lvl1pPr algn="r">
              <a:defRPr sz="1200"/>
            </a:lvl1pPr>
          </a:lstStyle>
          <a:p>
            <a:fld id="{542ED36E-7432-4F80-A517-3A3EF54BB662}" type="datetimeFigureOut">
              <a:rPr lang="fr-FR" smtClean="0"/>
              <a:t>26/02/2021</a:t>
            </a:fld>
            <a:endParaRPr lang="fr-FR"/>
          </a:p>
        </p:txBody>
      </p:sp>
      <p:sp>
        <p:nvSpPr>
          <p:cNvPr id="4" name="Espace réservé de l'image des diapositives 3"/>
          <p:cNvSpPr>
            <a:spLocks noGrp="1" noRot="1" noChangeAspect="1"/>
          </p:cNvSpPr>
          <p:nvPr>
            <p:ph type="sldImg" idx="2"/>
          </p:nvPr>
        </p:nvSpPr>
        <p:spPr>
          <a:xfrm>
            <a:off x="441325" y="1231900"/>
            <a:ext cx="5915025" cy="33274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43579"/>
            <a:ext cx="5438140" cy="388111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62238"/>
            <a:ext cx="2945659" cy="49455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62238"/>
            <a:ext cx="2945659" cy="494550"/>
          </a:xfrm>
          <a:prstGeom prst="rect">
            <a:avLst/>
          </a:prstGeom>
        </p:spPr>
        <p:txBody>
          <a:bodyPr vert="horz" lIns="91440" tIns="45720" rIns="91440" bIns="45720" rtlCol="0" anchor="b"/>
          <a:lstStyle>
            <a:lvl1pPr algn="r">
              <a:defRPr sz="1200"/>
            </a:lvl1pPr>
          </a:lstStyle>
          <a:p>
            <a:fld id="{6E5FF804-224D-4360-A988-9F0F0322A59F}" type="slidenum">
              <a:rPr lang="fr-FR" smtClean="0"/>
              <a:t>‹N°›</a:t>
            </a:fld>
            <a:endParaRPr lang="fr-FR"/>
          </a:p>
        </p:txBody>
      </p:sp>
    </p:spTree>
    <p:extLst>
      <p:ext uri="{BB962C8B-B14F-4D97-AF65-F5344CB8AC3E}">
        <p14:creationId xmlns:p14="http://schemas.microsoft.com/office/powerpoint/2010/main" val="2604282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99FF45A-6FCA-BA41-814E-204916DA1D14}" type="slidenum">
              <a:rPr lang="fr-FR" smtClean="0"/>
              <a:pPr/>
              <a:t>1</a:t>
            </a:fld>
            <a:endParaRPr lang="fr-FR"/>
          </a:p>
        </p:txBody>
      </p:sp>
      <p:sp>
        <p:nvSpPr>
          <p:cNvPr id="5" name="Espace réservé de la date 4"/>
          <p:cNvSpPr>
            <a:spLocks noGrp="1"/>
          </p:cNvSpPr>
          <p:nvPr>
            <p:ph type="dt" idx="11"/>
          </p:nvPr>
        </p:nvSpPr>
        <p:spPr/>
        <p:txBody>
          <a:bodyPr/>
          <a:lstStyle/>
          <a:p>
            <a:r>
              <a:rPr lang="fr-FR"/>
              <a:t>13/02/2018</a:t>
            </a:r>
          </a:p>
        </p:txBody>
      </p:sp>
    </p:spTree>
    <p:extLst>
      <p:ext uri="{BB962C8B-B14F-4D97-AF65-F5344CB8AC3E}">
        <p14:creationId xmlns:p14="http://schemas.microsoft.com/office/powerpoint/2010/main" val="1151773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F6A9E232-2EEC-4E7A-BA89-2D02B296237C}"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31</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62055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6B5565F9-6EE8-4844-AA41-EE812BB9DF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34F3D31A-2122-4A07-8563-6542DB34B164}"/>
              </a:ext>
            </a:extLst>
          </p:cNvPr>
          <p:cNvSpPr>
            <a:spLocks noGrp="1"/>
          </p:cNvSpPr>
          <p:nvPr>
            <p:ph type="ctrTitle"/>
          </p:nvPr>
        </p:nvSpPr>
        <p:spPr>
          <a:xfrm>
            <a:off x="1524000" y="1603375"/>
            <a:ext cx="9144000" cy="2387600"/>
          </a:xfrm>
        </p:spPr>
        <p:txBody>
          <a:bodyPr anchor="ctr"/>
          <a:lstStyle>
            <a:lvl1pPr algn="ctr">
              <a:defRPr sz="6000"/>
            </a:lvl1pPr>
          </a:lstStyle>
          <a:p>
            <a:r>
              <a:rPr lang="fr-FR"/>
              <a:t>Modifiez le style du titre</a:t>
            </a:r>
            <a:endParaRPr lang="fr-FR" dirty="0"/>
          </a:p>
        </p:txBody>
      </p:sp>
      <p:sp>
        <p:nvSpPr>
          <p:cNvPr id="3" name="Sous-titre 2">
            <a:extLst>
              <a:ext uri="{FF2B5EF4-FFF2-40B4-BE49-F238E27FC236}">
                <a16:creationId xmlns:a16="http://schemas.microsoft.com/office/drawing/2014/main" id="{591FF792-BDC5-47EE-8414-0A07904BC229}"/>
              </a:ext>
            </a:extLst>
          </p:cNvPr>
          <p:cNvSpPr>
            <a:spLocks noGrp="1"/>
          </p:cNvSpPr>
          <p:nvPr>
            <p:ph type="subTitle" idx="1"/>
          </p:nvPr>
        </p:nvSpPr>
        <p:spPr>
          <a:xfrm>
            <a:off x="1524000" y="4083050"/>
            <a:ext cx="9144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10" name="Espace réservé de la date 9">
            <a:extLst>
              <a:ext uri="{FF2B5EF4-FFF2-40B4-BE49-F238E27FC236}">
                <a16:creationId xmlns:a16="http://schemas.microsoft.com/office/drawing/2014/main" id="{14F95816-DA9C-4E57-B0CE-BA43FC73DB41}"/>
              </a:ext>
            </a:extLst>
          </p:cNvPr>
          <p:cNvSpPr>
            <a:spLocks noGrp="1"/>
          </p:cNvSpPr>
          <p:nvPr>
            <p:ph type="dt" sz="half" idx="10"/>
          </p:nvPr>
        </p:nvSpPr>
        <p:spPr>
          <a:xfrm>
            <a:off x="838200" y="6356350"/>
            <a:ext cx="2743200" cy="365125"/>
          </a:xfrm>
        </p:spPr>
        <p:txBody>
          <a:bodyPr/>
          <a:lstStyle/>
          <a:p>
            <a:fld id="{D52CC467-22A9-48BA-8717-53BEA081A35D}" type="datetime2">
              <a:rPr lang="fr-FR" smtClean="0"/>
              <a:t>vendredi 26 février 2021</a:t>
            </a:fld>
            <a:endParaRPr lang="fr-FR" dirty="0"/>
          </a:p>
        </p:txBody>
      </p:sp>
      <p:pic>
        <p:nvPicPr>
          <p:cNvPr id="16" name="Image 15">
            <a:extLst>
              <a:ext uri="{FF2B5EF4-FFF2-40B4-BE49-F238E27FC236}">
                <a16:creationId xmlns:a16="http://schemas.microsoft.com/office/drawing/2014/main" id="{BD15102E-0826-4322-9A25-66BAD3EC823B}"/>
              </a:ext>
            </a:extLst>
          </p:cNvPr>
          <p:cNvPicPr>
            <a:picLocks noChangeAspect="1"/>
          </p:cNvPicPr>
          <p:nvPr/>
        </p:nvPicPr>
        <p:blipFill>
          <a:blip r:embed="rId3"/>
          <a:stretch>
            <a:fillRect/>
          </a:stretch>
        </p:blipFill>
        <p:spPr>
          <a:xfrm>
            <a:off x="9511500" y="6234591"/>
            <a:ext cx="1642456" cy="486884"/>
          </a:xfrm>
          <a:prstGeom prst="rect">
            <a:avLst/>
          </a:prstGeom>
        </p:spPr>
      </p:pic>
      <p:pic>
        <p:nvPicPr>
          <p:cNvPr id="18" name="Image 17">
            <a:extLst>
              <a:ext uri="{FF2B5EF4-FFF2-40B4-BE49-F238E27FC236}">
                <a16:creationId xmlns:a16="http://schemas.microsoft.com/office/drawing/2014/main" id="{A0DEA7C5-82C5-4BB3-9344-0E7094C5223B}"/>
              </a:ext>
            </a:extLst>
          </p:cNvPr>
          <p:cNvPicPr>
            <a:picLocks noChangeAspect="1"/>
          </p:cNvPicPr>
          <p:nvPr/>
        </p:nvPicPr>
        <p:blipFill>
          <a:blip r:embed="rId4"/>
          <a:stretch>
            <a:fillRect/>
          </a:stretch>
        </p:blipFill>
        <p:spPr>
          <a:xfrm>
            <a:off x="4983880" y="387251"/>
            <a:ext cx="2224240" cy="828874"/>
          </a:xfrm>
          <a:prstGeom prst="rect">
            <a:avLst/>
          </a:prstGeom>
        </p:spPr>
      </p:pic>
    </p:spTree>
    <p:extLst>
      <p:ext uri="{BB962C8B-B14F-4D97-AF65-F5344CB8AC3E}">
        <p14:creationId xmlns:p14="http://schemas.microsoft.com/office/powerpoint/2010/main" val="89621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36E478-AC20-4425-BD69-1E7C965F50C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AB64E88-432F-4891-A90A-EB2712849B9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8E29E5-B51A-4976-B231-8F5887DD765F}"/>
              </a:ext>
            </a:extLst>
          </p:cNvPr>
          <p:cNvSpPr>
            <a:spLocks noGrp="1"/>
          </p:cNvSpPr>
          <p:nvPr>
            <p:ph type="dt" sz="half" idx="10"/>
          </p:nvPr>
        </p:nvSpPr>
        <p:spPr/>
        <p:txBody>
          <a:bodyPr/>
          <a:lstStyle/>
          <a:p>
            <a:fld id="{06FC68AB-FB56-4611-93C8-E299DB9D56DE}" type="datetime2">
              <a:rPr lang="fr-FR" smtClean="0"/>
              <a:t>vendredi 26 février 2021</a:t>
            </a:fld>
            <a:endParaRPr lang="fr-FR"/>
          </a:p>
        </p:txBody>
      </p:sp>
      <p:sp>
        <p:nvSpPr>
          <p:cNvPr id="5" name="Espace réservé du pied de page 4">
            <a:extLst>
              <a:ext uri="{FF2B5EF4-FFF2-40B4-BE49-F238E27FC236}">
                <a16:creationId xmlns:a16="http://schemas.microsoft.com/office/drawing/2014/main" id="{6CDF8257-38CF-43EA-8F5C-35C1B84BAFBD}"/>
              </a:ext>
            </a:extLst>
          </p:cNvPr>
          <p:cNvSpPr>
            <a:spLocks noGrp="1"/>
          </p:cNvSpPr>
          <p:nvPr>
            <p:ph type="ftr" sz="quarter" idx="11"/>
          </p:nvPr>
        </p:nvSpPr>
        <p:spPr/>
        <p:txBody>
          <a:bodyPr/>
          <a:lstStyle/>
          <a:p>
            <a:r>
              <a:rPr lang="fr-FR"/>
              <a:t>R.O.B. 2021</a:t>
            </a:r>
          </a:p>
        </p:txBody>
      </p:sp>
      <p:sp>
        <p:nvSpPr>
          <p:cNvPr id="6" name="Espace réservé du numéro de diapositive 5">
            <a:extLst>
              <a:ext uri="{FF2B5EF4-FFF2-40B4-BE49-F238E27FC236}">
                <a16:creationId xmlns:a16="http://schemas.microsoft.com/office/drawing/2014/main" id="{716380BC-CD68-4F0D-99FB-9E7C1EC76914}"/>
              </a:ext>
            </a:extLst>
          </p:cNvPr>
          <p:cNvSpPr>
            <a:spLocks noGrp="1"/>
          </p:cNvSpPr>
          <p:nvPr>
            <p:ph type="sldNum" sz="quarter" idx="12"/>
          </p:nvPr>
        </p:nvSpPr>
        <p:spPr/>
        <p:txBody>
          <a:bodyPr/>
          <a:lstStyle/>
          <a:p>
            <a:fld id="{13DEEDC0-82B3-4E10-9A3F-129451AFC2F1}" type="slidenum">
              <a:rPr lang="fr-FR" smtClean="0"/>
              <a:t>‹N°›</a:t>
            </a:fld>
            <a:endParaRPr lang="fr-FR"/>
          </a:p>
        </p:txBody>
      </p:sp>
    </p:spTree>
    <p:extLst>
      <p:ext uri="{BB962C8B-B14F-4D97-AF65-F5344CB8AC3E}">
        <p14:creationId xmlns:p14="http://schemas.microsoft.com/office/powerpoint/2010/main" val="1190069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8CF9E42-7A15-4E4D-9A94-A02899834F2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9109FB0-9E4E-4B8E-83E9-7102C558594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BAD4603-2FD6-4CB4-9F53-424DACD62D26}"/>
              </a:ext>
            </a:extLst>
          </p:cNvPr>
          <p:cNvSpPr>
            <a:spLocks noGrp="1"/>
          </p:cNvSpPr>
          <p:nvPr>
            <p:ph type="dt" sz="half" idx="10"/>
          </p:nvPr>
        </p:nvSpPr>
        <p:spPr/>
        <p:txBody>
          <a:bodyPr/>
          <a:lstStyle/>
          <a:p>
            <a:fld id="{D168606E-3CC1-4C78-94AB-9C0025D6AA1C}" type="datetime2">
              <a:rPr lang="fr-FR" smtClean="0"/>
              <a:t>vendredi 26 février 2021</a:t>
            </a:fld>
            <a:endParaRPr lang="fr-FR"/>
          </a:p>
        </p:txBody>
      </p:sp>
      <p:sp>
        <p:nvSpPr>
          <p:cNvPr id="5" name="Espace réservé du pied de page 4">
            <a:extLst>
              <a:ext uri="{FF2B5EF4-FFF2-40B4-BE49-F238E27FC236}">
                <a16:creationId xmlns:a16="http://schemas.microsoft.com/office/drawing/2014/main" id="{41D7B9FB-0C51-4C47-B895-99374061E948}"/>
              </a:ext>
            </a:extLst>
          </p:cNvPr>
          <p:cNvSpPr>
            <a:spLocks noGrp="1"/>
          </p:cNvSpPr>
          <p:nvPr>
            <p:ph type="ftr" sz="quarter" idx="11"/>
          </p:nvPr>
        </p:nvSpPr>
        <p:spPr/>
        <p:txBody>
          <a:bodyPr/>
          <a:lstStyle/>
          <a:p>
            <a:r>
              <a:rPr lang="fr-FR"/>
              <a:t>R.O.B. 2021</a:t>
            </a:r>
          </a:p>
        </p:txBody>
      </p:sp>
      <p:sp>
        <p:nvSpPr>
          <p:cNvPr id="6" name="Espace réservé du numéro de diapositive 5">
            <a:extLst>
              <a:ext uri="{FF2B5EF4-FFF2-40B4-BE49-F238E27FC236}">
                <a16:creationId xmlns:a16="http://schemas.microsoft.com/office/drawing/2014/main" id="{5D5A56BD-241C-4E85-9647-C1340C388672}"/>
              </a:ext>
            </a:extLst>
          </p:cNvPr>
          <p:cNvSpPr>
            <a:spLocks noGrp="1"/>
          </p:cNvSpPr>
          <p:nvPr>
            <p:ph type="sldNum" sz="quarter" idx="12"/>
          </p:nvPr>
        </p:nvSpPr>
        <p:spPr/>
        <p:txBody>
          <a:bodyPr/>
          <a:lstStyle/>
          <a:p>
            <a:fld id="{13DEEDC0-82B3-4E10-9A3F-129451AFC2F1}" type="slidenum">
              <a:rPr lang="fr-FR" smtClean="0"/>
              <a:t>‹N°›</a:t>
            </a:fld>
            <a:endParaRPr lang="fr-FR"/>
          </a:p>
        </p:txBody>
      </p:sp>
    </p:spTree>
    <p:extLst>
      <p:ext uri="{BB962C8B-B14F-4D97-AF65-F5344CB8AC3E}">
        <p14:creationId xmlns:p14="http://schemas.microsoft.com/office/powerpoint/2010/main" val="1720342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6B5565F9-6EE8-4844-AA41-EE812BB9DF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34F3D31A-2122-4A07-8563-6542DB34B164}"/>
              </a:ext>
            </a:extLst>
          </p:cNvPr>
          <p:cNvSpPr>
            <a:spLocks noGrp="1"/>
          </p:cNvSpPr>
          <p:nvPr>
            <p:ph type="ctrTitle"/>
          </p:nvPr>
        </p:nvSpPr>
        <p:spPr>
          <a:xfrm>
            <a:off x="1524000" y="1603375"/>
            <a:ext cx="9144000" cy="2387600"/>
          </a:xfrm>
        </p:spPr>
        <p:txBody>
          <a:bodyPr anchor="ctr"/>
          <a:lstStyle>
            <a:lvl1pPr algn="ctr">
              <a:defRPr sz="4500"/>
            </a:lvl1pPr>
          </a:lstStyle>
          <a:p>
            <a:r>
              <a:rPr lang="fr-FR"/>
              <a:t>Modifiez le style du titre</a:t>
            </a:r>
            <a:endParaRPr lang="fr-FR" dirty="0"/>
          </a:p>
        </p:txBody>
      </p:sp>
      <p:sp>
        <p:nvSpPr>
          <p:cNvPr id="3" name="Sous-titre 2">
            <a:extLst>
              <a:ext uri="{FF2B5EF4-FFF2-40B4-BE49-F238E27FC236}">
                <a16:creationId xmlns:a16="http://schemas.microsoft.com/office/drawing/2014/main" id="{591FF792-BDC5-47EE-8414-0A07904BC229}"/>
              </a:ext>
            </a:extLst>
          </p:cNvPr>
          <p:cNvSpPr>
            <a:spLocks noGrp="1"/>
          </p:cNvSpPr>
          <p:nvPr>
            <p:ph type="subTitle" idx="1"/>
          </p:nvPr>
        </p:nvSpPr>
        <p:spPr>
          <a:xfrm>
            <a:off x="1524000" y="4083050"/>
            <a:ext cx="9144000" cy="1655762"/>
          </a:xfrm>
        </p:spPr>
        <p:txBody>
          <a:bodyPr anchor="ct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FR" dirty="0"/>
          </a:p>
        </p:txBody>
      </p:sp>
      <p:sp>
        <p:nvSpPr>
          <p:cNvPr id="10" name="Espace réservé de la date 9">
            <a:extLst>
              <a:ext uri="{FF2B5EF4-FFF2-40B4-BE49-F238E27FC236}">
                <a16:creationId xmlns:a16="http://schemas.microsoft.com/office/drawing/2014/main" id="{14F95816-DA9C-4E57-B0CE-BA43FC73DB41}"/>
              </a:ext>
            </a:extLst>
          </p:cNvPr>
          <p:cNvSpPr>
            <a:spLocks noGrp="1"/>
          </p:cNvSpPr>
          <p:nvPr>
            <p:ph type="dt" sz="half" idx="10"/>
          </p:nvPr>
        </p:nvSpPr>
        <p:spPr>
          <a:xfrm>
            <a:off x="838200" y="6356352"/>
            <a:ext cx="2743200" cy="365125"/>
          </a:xfrm>
        </p:spPr>
        <p:txBody>
          <a:bodyPr/>
          <a:lstStyle/>
          <a:p>
            <a:endParaRPr lang="fr-FR" altLang="fr-FR"/>
          </a:p>
        </p:txBody>
      </p:sp>
      <p:pic>
        <p:nvPicPr>
          <p:cNvPr id="16" name="Image 15">
            <a:extLst>
              <a:ext uri="{FF2B5EF4-FFF2-40B4-BE49-F238E27FC236}">
                <a16:creationId xmlns:a16="http://schemas.microsoft.com/office/drawing/2014/main" id="{BD15102E-0826-4322-9A25-66BAD3EC823B}"/>
              </a:ext>
            </a:extLst>
          </p:cNvPr>
          <p:cNvPicPr>
            <a:picLocks noChangeAspect="1"/>
          </p:cNvPicPr>
          <p:nvPr/>
        </p:nvPicPr>
        <p:blipFill>
          <a:blip r:embed="rId3"/>
          <a:stretch>
            <a:fillRect/>
          </a:stretch>
        </p:blipFill>
        <p:spPr>
          <a:xfrm>
            <a:off x="9511500" y="6234591"/>
            <a:ext cx="1642456" cy="486884"/>
          </a:xfrm>
          <a:prstGeom prst="rect">
            <a:avLst/>
          </a:prstGeom>
        </p:spPr>
      </p:pic>
      <p:pic>
        <p:nvPicPr>
          <p:cNvPr id="18" name="Image 17">
            <a:extLst>
              <a:ext uri="{FF2B5EF4-FFF2-40B4-BE49-F238E27FC236}">
                <a16:creationId xmlns:a16="http://schemas.microsoft.com/office/drawing/2014/main" id="{A0DEA7C5-82C5-4BB3-9344-0E7094C5223B}"/>
              </a:ext>
            </a:extLst>
          </p:cNvPr>
          <p:cNvPicPr>
            <a:picLocks noChangeAspect="1"/>
          </p:cNvPicPr>
          <p:nvPr/>
        </p:nvPicPr>
        <p:blipFill>
          <a:blip r:embed="rId4"/>
          <a:stretch>
            <a:fillRect/>
          </a:stretch>
        </p:blipFill>
        <p:spPr>
          <a:xfrm>
            <a:off x="4983880" y="387251"/>
            <a:ext cx="2224240" cy="828874"/>
          </a:xfrm>
          <a:prstGeom prst="rect">
            <a:avLst/>
          </a:prstGeom>
        </p:spPr>
      </p:pic>
    </p:spTree>
    <p:extLst>
      <p:ext uri="{BB962C8B-B14F-4D97-AF65-F5344CB8AC3E}">
        <p14:creationId xmlns:p14="http://schemas.microsoft.com/office/powerpoint/2010/main" val="3130616222"/>
      </p:ext>
    </p:extLst>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F81537-0EA0-452C-82D7-2929833F6CB6}"/>
              </a:ext>
            </a:extLst>
          </p:cNvPr>
          <p:cNvSpPr>
            <a:spLocks noGrp="1"/>
          </p:cNvSpPr>
          <p:nvPr>
            <p:ph type="title"/>
          </p:nvPr>
        </p:nvSpPr>
        <p:spPr/>
        <p:txBody>
          <a:body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2EE8D87E-F9DC-43A1-B908-997535AE76B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6">
            <a:extLst>
              <a:ext uri="{FF2B5EF4-FFF2-40B4-BE49-F238E27FC236}">
                <a16:creationId xmlns:a16="http://schemas.microsoft.com/office/drawing/2014/main" id="{1489D77F-BB1A-401D-8FAF-20D1BC27A4B0}"/>
              </a:ext>
            </a:extLst>
          </p:cNvPr>
          <p:cNvSpPr>
            <a:spLocks noGrp="1"/>
          </p:cNvSpPr>
          <p:nvPr>
            <p:ph type="dt" sz="half" idx="10"/>
          </p:nvPr>
        </p:nvSpPr>
        <p:spPr/>
        <p:txBody>
          <a:bodyPr/>
          <a:lstStyle/>
          <a:p>
            <a:endParaRPr lang="fr-FR" altLang="fr-FR"/>
          </a:p>
        </p:txBody>
      </p:sp>
      <p:sp>
        <p:nvSpPr>
          <p:cNvPr id="8" name="Espace réservé du pied de page 7">
            <a:extLst>
              <a:ext uri="{FF2B5EF4-FFF2-40B4-BE49-F238E27FC236}">
                <a16:creationId xmlns:a16="http://schemas.microsoft.com/office/drawing/2014/main" id="{3E3A73F1-302A-4935-9366-2563C248068F}"/>
              </a:ext>
            </a:extLst>
          </p:cNvPr>
          <p:cNvSpPr>
            <a:spLocks noGrp="1"/>
          </p:cNvSpPr>
          <p:nvPr>
            <p:ph type="ftr" sz="quarter" idx="11"/>
          </p:nvPr>
        </p:nvSpPr>
        <p:spPr/>
        <p:txBody>
          <a:bodyPr/>
          <a:lstStyle/>
          <a:p>
            <a:endParaRPr lang="fr-FR" altLang="fr-FR"/>
          </a:p>
        </p:txBody>
      </p:sp>
      <p:sp>
        <p:nvSpPr>
          <p:cNvPr id="9" name="Espace réservé du numéro de diapositive 8">
            <a:extLst>
              <a:ext uri="{FF2B5EF4-FFF2-40B4-BE49-F238E27FC236}">
                <a16:creationId xmlns:a16="http://schemas.microsoft.com/office/drawing/2014/main" id="{0B32DC81-966A-4613-8E78-3C6C04791502}"/>
              </a:ext>
            </a:extLst>
          </p:cNvPr>
          <p:cNvSpPr>
            <a:spLocks noGrp="1"/>
          </p:cNvSpPr>
          <p:nvPr>
            <p:ph type="sldNum" sz="quarter" idx="12"/>
          </p:nvPr>
        </p:nvSpPr>
        <p:spPr/>
        <p:txBody>
          <a:bodyPr/>
          <a:lstStyle/>
          <a:p>
            <a:fld id="{D7FC91F1-CCD2-457A-B62A-F7538A96AE98}" type="slidenum">
              <a:rPr lang="fr-FR" altLang="fr-FR" smtClean="0"/>
              <a:pPr/>
              <a:t>‹N°›</a:t>
            </a:fld>
            <a:endParaRPr lang="fr-FR" altLang="fr-FR"/>
          </a:p>
        </p:txBody>
      </p:sp>
    </p:spTree>
    <p:extLst>
      <p:ext uri="{BB962C8B-B14F-4D97-AF65-F5344CB8AC3E}">
        <p14:creationId xmlns:p14="http://schemas.microsoft.com/office/powerpoint/2010/main" val="2205012853"/>
      </p:ext>
    </p:extLst>
  </p:cSld>
  <p:clrMapOvr>
    <a:masterClrMapping/>
  </p:clrMapOvr>
  <p:transition spd="med">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37D342-C94E-473E-B8E2-DFE8231F18C7}"/>
              </a:ext>
            </a:extLst>
          </p:cNvPr>
          <p:cNvSpPr>
            <a:spLocks noGrp="1"/>
          </p:cNvSpPr>
          <p:nvPr>
            <p:ph type="title"/>
          </p:nvPr>
        </p:nvSpPr>
        <p:spPr>
          <a:xfrm>
            <a:off x="831851" y="1709740"/>
            <a:ext cx="10515600" cy="2852737"/>
          </a:xfrm>
        </p:spPr>
        <p:txBody>
          <a:bodyPr anchor="ctr"/>
          <a:lstStyle>
            <a:lvl1pPr>
              <a:defRPr sz="4500"/>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6FD8829D-2538-408B-8294-7EC751A73A96}"/>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B66D930-2DEC-4CBC-90B1-2D7E26A86170}"/>
              </a:ext>
            </a:extLst>
          </p:cNvPr>
          <p:cNvSpPr>
            <a:spLocks noGrp="1"/>
          </p:cNvSpPr>
          <p:nvPr>
            <p:ph type="dt" sz="half" idx="10"/>
          </p:nvPr>
        </p:nvSpPr>
        <p:spPr/>
        <p:txBody>
          <a:bodyPr/>
          <a:lstStyle/>
          <a:p>
            <a:endParaRPr lang="fr-FR" altLang="fr-FR"/>
          </a:p>
        </p:txBody>
      </p:sp>
      <p:sp>
        <p:nvSpPr>
          <p:cNvPr id="5" name="Espace réservé du pied de page 4">
            <a:extLst>
              <a:ext uri="{FF2B5EF4-FFF2-40B4-BE49-F238E27FC236}">
                <a16:creationId xmlns:a16="http://schemas.microsoft.com/office/drawing/2014/main" id="{27A201FD-FE19-436D-BF2A-C2B80432FE07}"/>
              </a:ext>
            </a:extLst>
          </p:cNvPr>
          <p:cNvSpPr>
            <a:spLocks noGrp="1"/>
          </p:cNvSpPr>
          <p:nvPr>
            <p:ph type="ftr" sz="quarter" idx="11"/>
          </p:nvPr>
        </p:nvSpPr>
        <p:spPr/>
        <p:txBody>
          <a:bodyPr/>
          <a:lstStyle/>
          <a:p>
            <a:endParaRPr lang="fr-FR" altLang="fr-FR"/>
          </a:p>
        </p:txBody>
      </p:sp>
      <p:sp>
        <p:nvSpPr>
          <p:cNvPr id="6" name="Espace réservé du numéro de diapositive 5">
            <a:extLst>
              <a:ext uri="{FF2B5EF4-FFF2-40B4-BE49-F238E27FC236}">
                <a16:creationId xmlns:a16="http://schemas.microsoft.com/office/drawing/2014/main" id="{39653C9A-7B17-4ECB-8502-EBCB673673F2}"/>
              </a:ext>
            </a:extLst>
          </p:cNvPr>
          <p:cNvSpPr>
            <a:spLocks noGrp="1"/>
          </p:cNvSpPr>
          <p:nvPr>
            <p:ph type="sldNum" sz="quarter" idx="12"/>
          </p:nvPr>
        </p:nvSpPr>
        <p:spPr/>
        <p:txBody>
          <a:bodyPr/>
          <a:lstStyle/>
          <a:p>
            <a:fld id="{3C56CBAD-5E5F-40C5-9A9F-DF1187E6660C}" type="slidenum">
              <a:rPr lang="fr-FR" altLang="fr-FR" smtClean="0"/>
              <a:pPr/>
              <a:t>‹N°›</a:t>
            </a:fld>
            <a:endParaRPr lang="fr-FR" altLang="fr-FR"/>
          </a:p>
        </p:txBody>
      </p:sp>
    </p:spTree>
    <p:extLst>
      <p:ext uri="{BB962C8B-B14F-4D97-AF65-F5344CB8AC3E}">
        <p14:creationId xmlns:p14="http://schemas.microsoft.com/office/powerpoint/2010/main" val="1547204705"/>
      </p:ext>
    </p:extLst>
  </p:cSld>
  <p:clrMapOvr>
    <a:masterClrMapping/>
  </p:clrMapOvr>
  <p:transition spd="med">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CB5494-9774-4397-8DCF-5BC3514F03C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BFB69F2-961E-4EDE-AB15-E1D0D3383C7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5E89818-AE2D-4C22-8399-E94BFB819FF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14E591B-2697-4ABB-B901-8AEBA8ECC5ED}"/>
              </a:ext>
            </a:extLst>
          </p:cNvPr>
          <p:cNvSpPr>
            <a:spLocks noGrp="1"/>
          </p:cNvSpPr>
          <p:nvPr>
            <p:ph type="dt" sz="half" idx="10"/>
          </p:nvPr>
        </p:nvSpPr>
        <p:spPr/>
        <p:txBody>
          <a:bodyPr/>
          <a:lstStyle/>
          <a:p>
            <a:endParaRPr lang="fr-FR" altLang="fr-FR"/>
          </a:p>
        </p:txBody>
      </p:sp>
      <p:sp>
        <p:nvSpPr>
          <p:cNvPr id="6" name="Espace réservé du pied de page 5">
            <a:extLst>
              <a:ext uri="{FF2B5EF4-FFF2-40B4-BE49-F238E27FC236}">
                <a16:creationId xmlns:a16="http://schemas.microsoft.com/office/drawing/2014/main" id="{B832248D-CD65-4EB4-A365-2AC04D84662B}"/>
              </a:ext>
            </a:extLst>
          </p:cNvPr>
          <p:cNvSpPr>
            <a:spLocks noGrp="1"/>
          </p:cNvSpPr>
          <p:nvPr>
            <p:ph type="ftr" sz="quarter" idx="11"/>
          </p:nvPr>
        </p:nvSpPr>
        <p:spPr/>
        <p:txBody>
          <a:bodyPr/>
          <a:lstStyle/>
          <a:p>
            <a:endParaRPr lang="fr-FR" altLang="fr-FR"/>
          </a:p>
        </p:txBody>
      </p:sp>
      <p:sp>
        <p:nvSpPr>
          <p:cNvPr id="7" name="Espace réservé du numéro de diapositive 6">
            <a:extLst>
              <a:ext uri="{FF2B5EF4-FFF2-40B4-BE49-F238E27FC236}">
                <a16:creationId xmlns:a16="http://schemas.microsoft.com/office/drawing/2014/main" id="{9BB7BDED-90AC-4C7C-BB02-BAEA90809463}"/>
              </a:ext>
            </a:extLst>
          </p:cNvPr>
          <p:cNvSpPr>
            <a:spLocks noGrp="1"/>
          </p:cNvSpPr>
          <p:nvPr>
            <p:ph type="sldNum" sz="quarter" idx="12"/>
          </p:nvPr>
        </p:nvSpPr>
        <p:spPr/>
        <p:txBody>
          <a:bodyPr/>
          <a:lstStyle/>
          <a:p>
            <a:fld id="{24DF069B-623B-41DD-8A27-716F45366554}" type="slidenum">
              <a:rPr lang="fr-FR" altLang="fr-FR" smtClean="0"/>
              <a:pPr/>
              <a:t>‹N°›</a:t>
            </a:fld>
            <a:endParaRPr lang="fr-FR" altLang="fr-FR"/>
          </a:p>
        </p:txBody>
      </p:sp>
    </p:spTree>
    <p:extLst>
      <p:ext uri="{BB962C8B-B14F-4D97-AF65-F5344CB8AC3E}">
        <p14:creationId xmlns:p14="http://schemas.microsoft.com/office/powerpoint/2010/main" val="1909229475"/>
      </p:ext>
    </p:extLst>
  </p:cSld>
  <p:clrMapOvr>
    <a:masterClrMapping/>
  </p:clrMapOvr>
  <p:transition spd="med">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D198E6-CC38-4DD6-BB80-ACC1442BBF63}"/>
              </a:ext>
            </a:extLst>
          </p:cNvPr>
          <p:cNvSpPr>
            <a:spLocks noGrp="1"/>
          </p:cNvSpPr>
          <p:nvPr>
            <p:ph type="title"/>
          </p:nvPr>
        </p:nvSpPr>
        <p:spPr>
          <a:xfrm>
            <a:off x="839788" y="365127"/>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EC78253-F3A4-4332-81B9-A08ECC8E3EAB}"/>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379A8BC-9494-4016-A396-D4067BCF5938}"/>
              </a:ext>
            </a:extLst>
          </p:cNvPr>
          <p:cNvSpPr>
            <a:spLocks noGrp="1"/>
          </p:cNvSpPr>
          <p:nvPr>
            <p:ph sz="half" idx="2"/>
          </p:nvPr>
        </p:nvSpPr>
        <p:spPr>
          <a:xfrm>
            <a:off x="839789"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5A23EBE-AC46-4D96-933E-3CE792E3A8BC}"/>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207E7F4-63C3-4054-951E-3201E26B5B91}"/>
              </a:ext>
            </a:extLst>
          </p:cNvPr>
          <p:cNvSpPr>
            <a:spLocks noGrp="1"/>
          </p:cNvSpPr>
          <p:nvPr>
            <p:ph sz="quarter" idx="4"/>
          </p:nvPr>
        </p:nvSpPr>
        <p:spPr>
          <a:xfrm>
            <a:off x="6172201"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0F4640F-5AF0-4488-99E1-BC52799BCB43}"/>
              </a:ext>
            </a:extLst>
          </p:cNvPr>
          <p:cNvSpPr>
            <a:spLocks noGrp="1"/>
          </p:cNvSpPr>
          <p:nvPr>
            <p:ph type="dt" sz="half" idx="10"/>
          </p:nvPr>
        </p:nvSpPr>
        <p:spPr/>
        <p:txBody>
          <a:bodyPr/>
          <a:lstStyle/>
          <a:p>
            <a:endParaRPr lang="fr-FR" altLang="fr-FR"/>
          </a:p>
        </p:txBody>
      </p:sp>
      <p:sp>
        <p:nvSpPr>
          <p:cNvPr id="8" name="Espace réservé du pied de page 7">
            <a:extLst>
              <a:ext uri="{FF2B5EF4-FFF2-40B4-BE49-F238E27FC236}">
                <a16:creationId xmlns:a16="http://schemas.microsoft.com/office/drawing/2014/main" id="{45F52328-0D4D-47BB-B538-3E6AC3BAA28D}"/>
              </a:ext>
            </a:extLst>
          </p:cNvPr>
          <p:cNvSpPr>
            <a:spLocks noGrp="1"/>
          </p:cNvSpPr>
          <p:nvPr>
            <p:ph type="ftr" sz="quarter" idx="11"/>
          </p:nvPr>
        </p:nvSpPr>
        <p:spPr/>
        <p:txBody>
          <a:bodyPr/>
          <a:lstStyle/>
          <a:p>
            <a:endParaRPr lang="fr-FR" altLang="fr-FR"/>
          </a:p>
        </p:txBody>
      </p:sp>
      <p:sp>
        <p:nvSpPr>
          <p:cNvPr id="9" name="Espace réservé du numéro de diapositive 8">
            <a:extLst>
              <a:ext uri="{FF2B5EF4-FFF2-40B4-BE49-F238E27FC236}">
                <a16:creationId xmlns:a16="http://schemas.microsoft.com/office/drawing/2014/main" id="{5DAFE6B7-09B2-4A8A-B47E-BC772382C368}"/>
              </a:ext>
            </a:extLst>
          </p:cNvPr>
          <p:cNvSpPr>
            <a:spLocks noGrp="1"/>
          </p:cNvSpPr>
          <p:nvPr>
            <p:ph type="sldNum" sz="quarter" idx="12"/>
          </p:nvPr>
        </p:nvSpPr>
        <p:spPr/>
        <p:txBody>
          <a:bodyPr/>
          <a:lstStyle/>
          <a:p>
            <a:fld id="{CFE1F7CD-1262-4D83-876B-87651F26A1B9}" type="slidenum">
              <a:rPr lang="fr-FR" altLang="fr-FR" smtClean="0"/>
              <a:pPr/>
              <a:t>‹N°›</a:t>
            </a:fld>
            <a:endParaRPr lang="fr-FR" altLang="fr-FR"/>
          </a:p>
        </p:txBody>
      </p:sp>
    </p:spTree>
    <p:extLst>
      <p:ext uri="{BB962C8B-B14F-4D97-AF65-F5344CB8AC3E}">
        <p14:creationId xmlns:p14="http://schemas.microsoft.com/office/powerpoint/2010/main" val="589257393"/>
      </p:ext>
    </p:extLst>
  </p:cSld>
  <p:clrMapOvr>
    <a:masterClrMapping/>
  </p:clrMapOvr>
  <p:transition spd="med">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88343E-7252-4620-A4F4-32E91E29655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03C8B1E-3EFE-41F1-AB56-41A1B6931C09}"/>
              </a:ext>
            </a:extLst>
          </p:cNvPr>
          <p:cNvSpPr>
            <a:spLocks noGrp="1"/>
          </p:cNvSpPr>
          <p:nvPr>
            <p:ph type="dt" sz="half" idx="10"/>
          </p:nvPr>
        </p:nvSpPr>
        <p:spPr/>
        <p:txBody>
          <a:bodyPr/>
          <a:lstStyle/>
          <a:p>
            <a:endParaRPr lang="fr-FR" altLang="fr-FR"/>
          </a:p>
        </p:txBody>
      </p:sp>
      <p:sp>
        <p:nvSpPr>
          <p:cNvPr id="4" name="Espace réservé du pied de page 3">
            <a:extLst>
              <a:ext uri="{FF2B5EF4-FFF2-40B4-BE49-F238E27FC236}">
                <a16:creationId xmlns:a16="http://schemas.microsoft.com/office/drawing/2014/main" id="{8B44AF85-909B-4837-9DDB-E54D4DE426E5}"/>
              </a:ext>
            </a:extLst>
          </p:cNvPr>
          <p:cNvSpPr>
            <a:spLocks noGrp="1"/>
          </p:cNvSpPr>
          <p:nvPr>
            <p:ph type="ftr" sz="quarter" idx="11"/>
          </p:nvPr>
        </p:nvSpPr>
        <p:spPr/>
        <p:txBody>
          <a:bodyPr/>
          <a:lstStyle/>
          <a:p>
            <a:endParaRPr lang="fr-FR" altLang="fr-FR"/>
          </a:p>
        </p:txBody>
      </p:sp>
      <p:sp>
        <p:nvSpPr>
          <p:cNvPr id="5" name="Espace réservé du numéro de diapositive 4">
            <a:extLst>
              <a:ext uri="{FF2B5EF4-FFF2-40B4-BE49-F238E27FC236}">
                <a16:creationId xmlns:a16="http://schemas.microsoft.com/office/drawing/2014/main" id="{1DC7CB73-FFC1-4B86-8FDF-C74DBDC92F23}"/>
              </a:ext>
            </a:extLst>
          </p:cNvPr>
          <p:cNvSpPr>
            <a:spLocks noGrp="1"/>
          </p:cNvSpPr>
          <p:nvPr>
            <p:ph type="sldNum" sz="quarter" idx="12"/>
          </p:nvPr>
        </p:nvSpPr>
        <p:spPr/>
        <p:txBody>
          <a:bodyPr/>
          <a:lstStyle/>
          <a:p>
            <a:fld id="{45AA790C-8019-4091-BF89-6CF8A608B98E}" type="slidenum">
              <a:rPr lang="fr-FR" altLang="fr-FR" smtClean="0"/>
              <a:pPr/>
              <a:t>‹N°›</a:t>
            </a:fld>
            <a:endParaRPr lang="fr-FR" altLang="fr-FR"/>
          </a:p>
        </p:txBody>
      </p:sp>
    </p:spTree>
    <p:extLst>
      <p:ext uri="{BB962C8B-B14F-4D97-AF65-F5344CB8AC3E}">
        <p14:creationId xmlns:p14="http://schemas.microsoft.com/office/powerpoint/2010/main" val="4009652475"/>
      </p:ext>
    </p:extLst>
  </p:cSld>
  <p:clrMapOvr>
    <a:masterClrMapping/>
  </p:clrMapOvr>
  <p:transition spd="med">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4DD859B-9229-40DA-A19D-7E7226670B2A}"/>
              </a:ext>
            </a:extLst>
          </p:cNvPr>
          <p:cNvSpPr>
            <a:spLocks noGrp="1"/>
          </p:cNvSpPr>
          <p:nvPr>
            <p:ph type="dt" sz="half" idx="10"/>
          </p:nvPr>
        </p:nvSpPr>
        <p:spPr/>
        <p:txBody>
          <a:bodyPr/>
          <a:lstStyle/>
          <a:p>
            <a:endParaRPr lang="fr-FR" altLang="fr-FR"/>
          </a:p>
        </p:txBody>
      </p:sp>
      <p:sp>
        <p:nvSpPr>
          <p:cNvPr id="3" name="Espace réservé du pied de page 2">
            <a:extLst>
              <a:ext uri="{FF2B5EF4-FFF2-40B4-BE49-F238E27FC236}">
                <a16:creationId xmlns:a16="http://schemas.microsoft.com/office/drawing/2014/main" id="{B826B576-224A-4E03-9CCC-E6F3DD4A7D89}"/>
              </a:ext>
            </a:extLst>
          </p:cNvPr>
          <p:cNvSpPr>
            <a:spLocks noGrp="1"/>
          </p:cNvSpPr>
          <p:nvPr>
            <p:ph type="ftr" sz="quarter" idx="11"/>
          </p:nvPr>
        </p:nvSpPr>
        <p:spPr/>
        <p:txBody>
          <a:bodyPr/>
          <a:lstStyle/>
          <a:p>
            <a:endParaRPr lang="fr-FR" altLang="fr-FR"/>
          </a:p>
        </p:txBody>
      </p:sp>
      <p:sp>
        <p:nvSpPr>
          <p:cNvPr id="4" name="Espace réservé du numéro de diapositive 3">
            <a:extLst>
              <a:ext uri="{FF2B5EF4-FFF2-40B4-BE49-F238E27FC236}">
                <a16:creationId xmlns:a16="http://schemas.microsoft.com/office/drawing/2014/main" id="{27648FB9-3B23-49FF-8442-466855460D30}"/>
              </a:ext>
            </a:extLst>
          </p:cNvPr>
          <p:cNvSpPr>
            <a:spLocks noGrp="1"/>
          </p:cNvSpPr>
          <p:nvPr>
            <p:ph type="sldNum" sz="quarter" idx="12"/>
          </p:nvPr>
        </p:nvSpPr>
        <p:spPr/>
        <p:txBody>
          <a:bodyPr/>
          <a:lstStyle/>
          <a:p>
            <a:fld id="{176F2272-2E61-432E-8D72-C1121E8AA305}" type="slidenum">
              <a:rPr lang="fr-FR" altLang="fr-FR" smtClean="0"/>
              <a:pPr/>
              <a:t>‹N°›</a:t>
            </a:fld>
            <a:endParaRPr lang="fr-FR" altLang="fr-FR"/>
          </a:p>
        </p:txBody>
      </p:sp>
    </p:spTree>
    <p:extLst>
      <p:ext uri="{BB962C8B-B14F-4D97-AF65-F5344CB8AC3E}">
        <p14:creationId xmlns:p14="http://schemas.microsoft.com/office/powerpoint/2010/main" val="4198596017"/>
      </p:ext>
    </p:extLst>
  </p:cSld>
  <p:clrMapOvr>
    <a:masterClrMapping/>
  </p:clrMapOvr>
  <p:transition spd="med">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D73A21-D28E-42D2-A353-332B71B65C07}"/>
              </a:ext>
            </a:extLst>
          </p:cNvPr>
          <p:cNvSpPr>
            <a:spLocks noGrp="1"/>
          </p:cNvSpPr>
          <p:nvPr>
            <p:ph type="title"/>
          </p:nvPr>
        </p:nvSpPr>
        <p:spPr>
          <a:xfrm>
            <a:off x="839788" y="457200"/>
            <a:ext cx="3932237" cy="1600200"/>
          </a:xfrm>
        </p:spPr>
        <p:txBody>
          <a:bodyPr anchor="ctr"/>
          <a:lstStyle>
            <a:lvl1pPr>
              <a:defRPr sz="2400"/>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7A337AE7-3F5A-45F6-904D-5EF60B178693}"/>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D56F815-93CB-45CE-8327-9DDF9C611A8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77433EF-86D7-46C0-A285-3834246BD763}"/>
              </a:ext>
            </a:extLst>
          </p:cNvPr>
          <p:cNvSpPr>
            <a:spLocks noGrp="1"/>
          </p:cNvSpPr>
          <p:nvPr>
            <p:ph type="dt" sz="half" idx="10"/>
          </p:nvPr>
        </p:nvSpPr>
        <p:spPr/>
        <p:txBody>
          <a:bodyPr/>
          <a:lstStyle/>
          <a:p>
            <a:endParaRPr lang="fr-FR" altLang="fr-FR"/>
          </a:p>
        </p:txBody>
      </p:sp>
      <p:sp>
        <p:nvSpPr>
          <p:cNvPr id="6" name="Espace réservé du pied de page 5">
            <a:extLst>
              <a:ext uri="{FF2B5EF4-FFF2-40B4-BE49-F238E27FC236}">
                <a16:creationId xmlns:a16="http://schemas.microsoft.com/office/drawing/2014/main" id="{2D625940-415C-476F-8297-DB5C2CB7D1FC}"/>
              </a:ext>
            </a:extLst>
          </p:cNvPr>
          <p:cNvSpPr>
            <a:spLocks noGrp="1"/>
          </p:cNvSpPr>
          <p:nvPr>
            <p:ph type="ftr" sz="quarter" idx="11"/>
          </p:nvPr>
        </p:nvSpPr>
        <p:spPr/>
        <p:txBody>
          <a:bodyPr/>
          <a:lstStyle/>
          <a:p>
            <a:endParaRPr lang="fr-FR" altLang="fr-FR"/>
          </a:p>
        </p:txBody>
      </p:sp>
      <p:sp>
        <p:nvSpPr>
          <p:cNvPr id="7" name="Espace réservé du numéro de diapositive 6">
            <a:extLst>
              <a:ext uri="{FF2B5EF4-FFF2-40B4-BE49-F238E27FC236}">
                <a16:creationId xmlns:a16="http://schemas.microsoft.com/office/drawing/2014/main" id="{F4216118-2CD6-4E9F-81C6-5CE57E4FACBE}"/>
              </a:ext>
            </a:extLst>
          </p:cNvPr>
          <p:cNvSpPr>
            <a:spLocks noGrp="1"/>
          </p:cNvSpPr>
          <p:nvPr>
            <p:ph type="sldNum" sz="quarter" idx="12"/>
          </p:nvPr>
        </p:nvSpPr>
        <p:spPr/>
        <p:txBody>
          <a:bodyPr/>
          <a:lstStyle/>
          <a:p>
            <a:fld id="{B3111A7F-6735-4172-8ABC-ACAA456ACDFC}" type="slidenum">
              <a:rPr lang="fr-FR" altLang="fr-FR" smtClean="0"/>
              <a:pPr/>
              <a:t>‹N°›</a:t>
            </a:fld>
            <a:endParaRPr lang="fr-FR" altLang="fr-FR"/>
          </a:p>
        </p:txBody>
      </p:sp>
    </p:spTree>
    <p:extLst>
      <p:ext uri="{BB962C8B-B14F-4D97-AF65-F5344CB8AC3E}">
        <p14:creationId xmlns:p14="http://schemas.microsoft.com/office/powerpoint/2010/main" val="1382169783"/>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F81537-0EA0-452C-82D7-2929833F6CB6}"/>
              </a:ext>
            </a:extLst>
          </p:cNvPr>
          <p:cNvSpPr>
            <a:spLocks noGrp="1"/>
          </p:cNvSpPr>
          <p:nvPr>
            <p:ph type="title"/>
          </p:nvPr>
        </p:nvSpPr>
        <p:spPr/>
        <p:txBody>
          <a:body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2EE8D87E-F9DC-43A1-B908-997535AE76B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6">
            <a:extLst>
              <a:ext uri="{FF2B5EF4-FFF2-40B4-BE49-F238E27FC236}">
                <a16:creationId xmlns:a16="http://schemas.microsoft.com/office/drawing/2014/main" id="{1489D77F-BB1A-401D-8FAF-20D1BC27A4B0}"/>
              </a:ext>
            </a:extLst>
          </p:cNvPr>
          <p:cNvSpPr>
            <a:spLocks noGrp="1"/>
          </p:cNvSpPr>
          <p:nvPr>
            <p:ph type="dt" sz="half" idx="10"/>
          </p:nvPr>
        </p:nvSpPr>
        <p:spPr/>
        <p:txBody>
          <a:bodyPr/>
          <a:lstStyle/>
          <a:p>
            <a:fld id="{A18A420F-F212-452C-80D1-C6F9389E5A72}" type="datetime2">
              <a:rPr lang="fr-FR" smtClean="0"/>
              <a:t>vendredi 26 février 2021</a:t>
            </a:fld>
            <a:endParaRPr lang="fr-FR" dirty="0"/>
          </a:p>
        </p:txBody>
      </p:sp>
      <p:sp>
        <p:nvSpPr>
          <p:cNvPr id="8" name="Espace réservé du pied de page 7">
            <a:extLst>
              <a:ext uri="{FF2B5EF4-FFF2-40B4-BE49-F238E27FC236}">
                <a16:creationId xmlns:a16="http://schemas.microsoft.com/office/drawing/2014/main" id="{3E3A73F1-302A-4935-9366-2563C248068F}"/>
              </a:ext>
            </a:extLst>
          </p:cNvPr>
          <p:cNvSpPr>
            <a:spLocks noGrp="1"/>
          </p:cNvSpPr>
          <p:nvPr>
            <p:ph type="ftr" sz="quarter" idx="11"/>
          </p:nvPr>
        </p:nvSpPr>
        <p:spPr/>
        <p:txBody>
          <a:bodyPr/>
          <a:lstStyle/>
          <a:p>
            <a:r>
              <a:rPr lang="fr-FR"/>
              <a:t>R.O.B. 2021</a:t>
            </a:r>
            <a:endParaRPr lang="fr-FR" dirty="0"/>
          </a:p>
        </p:txBody>
      </p:sp>
      <p:sp>
        <p:nvSpPr>
          <p:cNvPr id="9" name="Espace réservé du numéro de diapositive 8">
            <a:extLst>
              <a:ext uri="{FF2B5EF4-FFF2-40B4-BE49-F238E27FC236}">
                <a16:creationId xmlns:a16="http://schemas.microsoft.com/office/drawing/2014/main" id="{0B32DC81-966A-4613-8E78-3C6C04791502}"/>
              </a:ext>
            </a:extLst>
          </p:cNvPr>
          <p:cNvSpPr>
            <a:spLocks noGrp="1"/>
          </p:cNvSpPr>
          <p:nvPr>
            <p:ph type="sldNum" sz="quarter" idx="12"/>
          </p:nvPr>
        </p:nvSpPr>
        <p:spPr/>
        <p:txBody>
          <a:bodyPr/>
          <a:lstStyle/>
          <a:p>
            <a:fld id="{13DEEDC0-82B3-4E10-9A3F-129451AFC2F1}" type="slidenum">
              <a:rPr lang="fr-FR" smtClean="0"/>
              <a:pPr/>
              <a:t>‹N°›</a:t>
            </a:fld>
            <a:endParaRPr lang="fr-FR"/>
          </a:p>
        </p:txBody>
      </p:sp>
    </p:spTree>
    <p:extLst>
      <p:ext uri="{BB962C8B-B14F-4D97-AF65-F5344CB8AC3E}">
        <p14:creationId xmlns:p14="http://schemas.microsoft.com/office/powerpoint/2010/main" val="1971117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F2831C-2C4E-4133-A4D1-3EB94569DE93}"/>
              </a:ext>
            </a:extLst>
          </p:cNvPr>
          <p:cNvSpPr>
            <a:spLocks noGrp="1"/>
          </p:cNvSpPr>
          <p:nvPr>
            <p:ph type="title"/>
          </p:nvPr>
        </p:nvSpPr>
        <p:spPr>
          <a:xfrm>
            <a:off x="839788" y="457200"/>
            <a:ext cx="3932237" cy="1600200"/>
          </a:xfrm>
        </p:spPr>
        <p:txBody>
          <a:bodyPr anchor="ctr"/>
          <a:lstStyle>
            <a:lvl1pPr>
              <a:defRPr sz="2400"/>
            </a:lvl1pPr>
          </a:lstStyle>
          <a:p>
            <a:r>
              <a:rPr lang="fr-FR"/>
              <a:t>Modifiez le style du titre</a:t>
            </a:r>
            <a:endParaRPr lang="fr-FR" dirty="0"/>
          </a:p>
        </p:txBody>
      </p:sp>
      <p:sp>
        <p:nvSpPr>
          <p:cNvPr id="3" name="Espace réservé pour une image  2">
            <a:extLst>
              <a:ext uri="{FF2B5EF4-FFF2-40B4-BE49-F238E27FC236}">
                <a16:creationId xmlns:a16="http://schemas.microsoft.com/office/drawing/2014/main" id="{69BBFB2F-0C5F-4766-88A1-D16CAF61B6A4}"/>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29C1C918-0388-4B5F-9A27-DFD7B8F63838}"/>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A5B25DE-F77C-4C6D-84FD-69C07DDA92C5}"/>
              </a:ext>
            </a:extLst>
          </p:cNvPr>
          <p:cNvSpPr>
            <a:spLocks noGrp="1"/>
          </p:cNvSpPr>
          <p:nvPr>
            <p:ph type="dt" sz="half" idx="10"/>
          </p:nvPr>
        </p:nvSpPr>
        <p:spPr/>
        <p:txBody>
          <a:bodyPr/>
          <a:lstStyle/>
          <a:p>
            <a:endParaRPr lang="fr-FR" altLang="fr-FR"/>
          </a:p>
        </p:txBody>
      </p:sp>
      <p:sp>
        <p:nvSpPr>
          <p:cNvPr id="6" name="Espace réservé du pied de page 5">
            <a:extLst>
              <a:ext uri="{FF2B5EF4-FFF2-40B4-BE49-F238E27FC236}">
                <a16:creationId xmlns:a16="http://schemas.microsoft.com/office/drawing/2014/main" id="{9EAAB778-7A1A-4C57-878F-4581A1CA9078}"/>
              </a:ext>
            </a:extLst>
          </p:cNvPr>
          <p:cNvSpPr>
            <a:spLocks noGrp="1"/>
          </p:cNvSpPr>
          <p:nvPr>
            <p:ph type="ftr" sz="quarter" idx="11"/>
          </p:nvPr>
        </p:nvSpPr>
        <p:spPr/>
        <p:txBody>
          <a:bodyPr/>
          <a:lstStyle/>
          <a:p>
            <a:endParaRPr lang="fr-FR" altLang="fr-FR"/>
          </a:p>
        </p:txBody>
      </p:sp>
      <p:sp>
        <p:nvSpPr>
          <p:cNvPr id="7" name="Espace réservé du numéro de diapositive 6">
            <a:extLst>
              <a:ext uri="{FF2B5EF4-FFF2-40B4-BE49-F238E27FC236}">
                <a16:creationId xmlns:a16="http://schemas.microsoft.com/office/drawing/2014/main" id="{BC1B5728-F880-4CAE-AAC3-29BF77BC8295}"/>
              </a:ext>
            </a:extLst>
          </p:cNvPr>
          <p:cNvSpPr>
            <a:spLocks noGrp="1"/>
          </p:cNvSpPr>
          <p:nvPr>
            <p:ph type="sldNum" sz="quarter" idx="12"/>
          </p:nvPr>
        </p:nvSpPr>
        <p:spPr/>
        <p:txBody>
          <a:bodyPr/>
          <a:lstStyle/>
          <a:p>
            <a:fld id="{1732EC2B-8309-4932-819C-B23CDB141A53}" type="slidenum">
              <a:rPr lang="fr-FR" altLang="fr-FR" smtClean="0"/>
              <a:pPr/>
              <a:t>‹N°›</a:t>
            </a:fld>
            <a:endParaRPr lang="fr-FR" altLang="fr-FR"/>
          </a:p>
        </p:txBody>
      </p:sp>
    </p:spTree>
    <p:extLst>
      <p:ext uri="{BB962C8B-B14F-4D97-AF65-F5344CB8AC3E}">
        <p14:creationId xmlns:p14="http://schemas.microsoft.com/office/powerpoint/2010/main" val="1673449821"/>
      </p:ext>
    </p:extLst>
  </p:cSld>
  <p:clrMapOvr>
    <a:masterClrMapping/>
  </p:clrMapOvr>
  <p:transition spd="med">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36E478-AC20-4425-BD69-1E7C965F50C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AB64E88-432F-4891-A90A-EB2712849B9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8E29E5-B51A-4976-B231-8F5887DD765F}"/>
              </a:ext>
            </a:extLst>
          </p:cNvPr>
          <p:cNvSpPr>
            <a:spLocks noGrp="1"/>
          </p:cNvSpPr>
          <p:nvPr>
            <p:ph type="dt" sz="half" idx="10"/>
          </p:nvPr>
        </p:nvSpPr>
        <p:spPr/>
        <p:txBody>
          <a:bodyPr/>
          <a:lstStyle/>
          <a:p>
            <a:endParaRPr lang="fr-FR" altLang="fr-FR"/>
          </a:p>
        </p:txBody>
      </p:sp>
      <p:sp>
        <p:nvSpPr>
          <p:cNvPr id="5" name="Espace réservé du pied de page 4">
            <a:extLst>
              <a:ext uri="{FF2B5EF4-FFF2-40B4-BE49-F238E27FC236}">
                <a16:creationId xmlns:a16="http://schemas.microsoft.com/office/drawing/2014/main" id="{6CDF8257-38CF-43EA-8F5C-35C1B84BAFBD}"/>
              </a:ext>
            </a:extLst>
          </p:cNvPr>
          <p:cNvSpPr>
            <a:spLocks noGrp="1"/>
          </p:cNvSpPr>
          <p:nvPr>
            <p:ph type="ftr" sz="quarter" idx="11"/>
          </p:nvPr>
        </p:nvSpPr>
        <p:spPr/>
        <p:txBody>
          <a:bodyPr/>
          <a:lstStyle/>
          <a:p>
            <a:endParaRPr lang="fr-FR" altLang="fr-FR"/>
          </a:p>
        </p:txBody>
      </p:sp>
      <p:sp>
        <p:nvSpPr>
          <p:cNvPr id="6" name="Espace réservé du numéro de diapositive 5">
            <a:extLst>
              <a:ext uri="{FF2B5EF4-FFF2-40B4-BE49-F238E27FC236}">
                <a16:creationId xmlns:a16="http://schemas.microsoft.com/office/drawing/2014/main" id="{716380BC-CD68-4F0D-99FB-9E7C1EC76914}"/>
              </a:ext>
            </a:extLst>
          </p:cNvPr>
          <p:cNvSpPr>
            <a:spLocks noGrp="1"/>
          </p:cNvSpPr>
          <p:nvPr>
            <p:ph type="sldNum" sz="quarter" idx="12"/>
          </p:nvPr>
        </p:nvSpPr>
        <p:spPr/>
        <p:txBody>
          <a:bodyPr/>
          <a:lstStyle/>
          <a:p>
            <a:fld id="{DB11A485-7A03-4B66-98DA-D8DB3AE226F0}" type="slidenum">
              <a:rPr lang="fr-FR" altLang="fr-FR" smtClean="0"/>
              <a:pPr/>
              <a:t>‹N°›</a:t>
            </a:fld>
            <a:endParaRPr lang="fr-FR" altLang="fr-FR"/>
          </a:p>
        </p:txBody>
      </p:sp>
    </p:spTree>
    <p:extLst>
      <p:ext uri="{BB962C8B-B14F-4D97-AF65-F5344CB8AC3E}">
        <p14:creationId xmlns:p14="http://schemas.microsoft.com/office/powerpoint/2010/main" val="383490518"/>
      </p:ext>
    </p:extLst>
  </p:cSld>
  <p:clrMapOvr>
    <a:masterClrMapping/>
  </p:clrMapOvr>
  <p:transition spd="med">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8CF9E42-7A15-4E4D-9A94-A02899834F2B}"/>
              </a:ext>
            </a:extLst>
          </p:cNvPr>
          <p:cNvSpPr>
            <a:spLocks noGrp="1"/>
          </p:cNvSpPr>
          <p:nvPr>
            <p:ph type="title" orient="vert"/>
          </p:nvPr>
        </p:nvSpPr>
        <p:spPr>
          <a:xfrm>
            <a:off x="8724901"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9109FB0-9E4E-4B8E-83E9-7102C5585946}"/>
              </a:ext>
            </a:extLst>
          </p:cNvPr>
          <p:cNvSpPr>
            <a:spLocks noGrp="1"/>
          </p:cNvSpPr>
          <p:nvPr>
            <p:ph type="body" orient="vert" idx="1"/>
          </p:nvPr>
        </p:nvSpPr>
        <p:spPr>
          <a:xfrm>
            <a:off x="838201"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BAD4603-2FD6-4CB4-9F53-424DACD62D26}"/>
              </a:ext>
            </a:extLst>
          </p:cNvPr>
          <p:cNvSpPr>
            <a:spLocks noGrp="1"/>
          </p:cNvSpPr>
          <p:nvPr>
            <p:ph type="dt" sz="half" idx="10"/>
          </p:nvPr>
        </p:nvSpPr>
        <p:spPr/>
        <p:txBody>
          <a:bodyPr/>
          <a:lstStyle/>
          <a:p>
            <a:endParaRPr lang="fr-FR" altLang="fr-FR"/>
          </a:p>
        </p:txBody>
      </p:sp>
      <p:sp>
        <p:nvSpPr>
          <p:cNvPr id="5" name="Espace réservé du pied de page 4">
            <a:extLst>
              <a:ext uri="{FF2B5EF4-FFF2-40B4-BE49-F238E27FC236}">
                <a16:creationId xmlns:a16="http://schemas.microsoft.com/office/drawing/2014/main" id="{41D7B9FB-0C51-4C47-B895-99374061E948}"/>
              </a:ext>
            </a:extLst>
          </p:cNvPr>
          <p:cNvSpPr>
            <a:spLocks noGrp="1"/>
          </p:cNvSpPr>
          <p:nvPr>
            <p:ph type="ftr" sz="quarter" idx="11"/>
          </p:nvPr>
        </p:nvSpPr>
        <p:spPr/>
        <p:txBody>
          <a:bodyPr/>
          <a:lstStyle/>
          <a:p>
            <a:endParaRPr lang="fr-FR" altLang="fr-FR"/>
          </a:p>
        </p:txBody>
      </p:sp>
      <p:sp>
        <p:nvSpPr>
          <p:cNvPr id="6" name="Espace réservé du numéro de diapositive 5">
            <a:extLst>
              <a:ext uri="{FF2B5EF4-FFF2-40B4-BE49-F238E27FC236}">
                <a16:creationId xmlns:a16="http://schemas.microsoft.com/office/drawing/2014/main" id="{5D5A56BD-241C-4E85-9647-C1340C388672}"/>
              </a:ext>
            </a:extLst>
          </p:cNvPr>
          <p:cNvSpPr>
            <a:spLocks noGrp="1"/>
          </p:cNvSpPr>
          <p:nvPr>
            <p:ph type="sldNum" sz="quarter" idx="12"/>
          </p:nvPr>
        </p:nvSpPr>
        <p:spPr/>
        <p:txBody>
          <a:bodyPr/>
          <a:lstStyle/>
          <a:p>
            <a:fld id="{E328C4CB-75D0-4A26-977A-48BA1245F8E3}" type="slidenum">
              <a:rPr lang="fr-FR" altLang="fr-FR" smtClean="0"/>
              <a:pPr/>
              <a:t>‹N°›</a:t>
            </a:fld>
            <a:endParaRPr lang="fr-FR" altLang="fr-FR"/>
          </a:p>
        </p:txBody>
      </p:sp>
    </p:spTree>
    <p:extLst>
      <p:ext uri="{BB962C8B-B14F-4D97-AF65-F5344CB8AC3E}">
        <p14:creationId xmlns:p14="http://schemas.microsoft.com/office/powerpoint/2010/main" val="2362857443"/>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37D342-C94E-473E-B8E2-DFE8231F18C7}"/>
              </a:ext>
            </a:extLst>
          </p:cNvPr>
          <p:cNvSpPr>
            <a:spLocks noGrp="1"/>
          </p:cNvSpPr>
          <p:nvPr>
            <p:ph type="title"/>
          </p:nvPr>
        </p:nvSpPr>
        <p:spPr>
          <a:xfrm>
            <a:off x="831850" y="1709738"/>
            <a:ext cx="10515600" cy="2852737"/>
          </a:xfrm>
        </p:spPr>
        <p:txBody>
          <a:bodyPr anchor="ctr"/>
          <a:lstStyle>
            <a:lvl1pPr>
              <a:defRPr sz="6000"/>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6FD8829D-2538-408B-8294-7EC751A73A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B66D930-2DEC-4CBC-90B1-2D7E26A86170}"/>
              </a:ext>
            </a:extLst>
          </p:cNvPr>
          <p:cNvSpPr>
            <a:spLocks noGrp="1"/>
          </p:cNvSpPr>
          <p:nvPr>
            <p:ph type="dt" sz="half" idx="10"/>
          </p:nvPr>
        </p:nvSpPr>
        <p:spPr/>
        <p:txBody>
          <a:bodyPr/>
          <a:lstStyle/>
          <a:p>
            <a:fld id="{C565F55E-1C65-48CF-AC2C-A93880A5576E}" type="datetime2">
              <a:rPr lang="fr-FR" smtClean="0"/>
              <a:t>vendredi 26 février 2021</a:t>
            </a:fld>
            <a:endParaRPr lang="fr-FR"/>
          </a:p>
        </p:txBody>
      </p:sp>
      <p:sp>
        <p:nvSpPr>
          <p:cNvPr id="5" name="Espace réservé du pied de page 4">
            <a:extLst>
              <a:ext uri="{FF2B5EF4-FFF2-40B4-BE49-F238E27FC236}">
                <a16:creationId xmlns:a16="http://schemas.microsoft.com/office/drawing/2014/main" id="{27A201FD-FE19-436D-BF2A-C2B80432FE07}"/>
              </a:ext>
            </a:extLst>
          </p:cNvPr>
          <p:cNvSpPr>
            <a:spLocks noGrp="1"/>
          </p:cNvSpPr>
          <p:nvPr>
            <p:ph type="ftr" sz="quarter" idx="11"/>
          </p:nvPr>
        </p:nvSpPr>
        <p:spPr/>
        <p:txBody>
          <a:bodyPr/>
          <a:lstStyle/>
          <a:p>
            <a:r>
              <a:rPr lang="fr-FR"/>
              <a:t>R.O.B. 2021</a:t>
            </a:r>
          </a:p>
        </p:txBody>
      </p:sp>
      <p:sp>
        <p:nvSpPr>
          <p:cNvPr id="6" name="Espace réservé du numéro de diapositive 5">
            <a:extLst>
              <a:ext uri="{FF2B5EF4-FFF2-40B4-BE49-F238E27FC236}">
                <a16:creationId xmlns:a16="http://schemas.microsoft.com/office/drawing/2014/main" id="{39653C9A-7B17-4ECB-8502-EBCB673673F2}"/>
              </a:ext>
            </a:extLst>
          </p:cNvPr>
          <p:cNvSpPr>
            <a:spLocks noGrp="1"/>
          </p:cNvSpPr>
          <p:nvPr>
            <p:ph type="sldNum" sz="quarter" idx="12"/>
          </p:nvPr>
        </p:nvSpPr>
        <p:spPr/>
        <p:txBody>
          <a:bodyPr/>
          <a:lstStyle/>
          <a:p>
            <a:fld id="{13DEEDC0-82B3-4E10-9A3F-129451AFC2F1}" type="slidenum">
              <a:rPr lang="fr-FR" smtClean="0"/>
              <a:t>‹N°›</a:t>
            </a:fld>
            <a:endParaRPr lang="fr-FR"/>
          </a:p>
        </p:txBody>
      </p:sp>
    </p:spTree>
    <p:extLst>
      <p:ext uri="{BB962C8B-B14F-4D97-AF65-F5344CB8AC3E}">
        <p14:creationId xmlns:p14="http://schemas.microsoft.com/office/powerpoint/2010/main" val="892257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CB5494-9774-4397-8DCF-5BC3514F03C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BFB69F2-961E-4EDE-AB15-E1D0D3383C7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5E89818-AE2D-4C22-8399-E94BFB819FF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14E591B-2697-4ABB-B901-8AEBA8ECC5ED}"/>
              </a:ext>
            </a:extLst>
          </p:cNvPr>
          <p:cNvSpPr>
            <a:spLocks noGrp="1"/>
          </p:cNvSpPr>
          <p:nvPr>
            <p:ph type="dt" sz="half" idx="10"/>
          </p:nvPr>
        </p:nvSpPr>
        <p:spPr/>
        <p:txBody>
          <a:bodyPr/>
          <a:lstStyle/>
          <a:p>
            <a:fld id="{D45B6254-DBBA-4879-8945-86B6982C996B}" type="datetime2">
              <a:rPr lang="fr-FR" smtClean="0"/>
              <a:t>vendredi 26 février 2021</a:t>
            </a:fld>
            <a:endParaRPr lang="fr-FR"/>
          </a:p>
        </p:txBody>
      </p:sp>
      <p:sp>
        <p:nvSpPr>
          <p:cNvPr id="6" name="Espace réservé du pied de page 5">
            <a:extLst>
              <a:ext uri="{FF2B5EF4-FFF2-40B4-BE49-F238E27FC236}">
                <a16:creationId xmlns:a16="http://schemas.microsoft.com/office/drawing/2014/main" id="{B832248D-CD65-4EB4-A365-2AC04D84662B}"/>
              </a:ext>
            </a:extLst>
          </p:cNvPr>
          <p:cNvSpPr>
            <a:spLocks noGrp="1"/>
          </p:cNvSpPr>
          <p:nvPr>
            <p:ph type="ftr" sz="quarter" idx="11"/>
          </p:nvPr>
        </p:nvSpPr>
        <p:spPr/>
        <p:txBody>
          <a:bodyPr/>
          <a:lstStyle/>
          <a:p>
            <a:r>
              <a:rPr lang="fr-FR"/>
              <a:t>R.O.B. 2021</a:t>
            </a:r>
          </a:p>
        </p:txBody>
      </p:sp>
      <p:sp>
        <p:nvSpPr>
          <p:cNvPr id="7" name="Espace réservé du numéro de diapositive 6">
            <a:extLst>
              <a:ext uri="{FF2B5EF4-FFF2-40B4-BE49-F238E27FC236}">
                <a16:creationId xmlns:a16="http://schemas.microsoft.com/office/drawing/2014/main" id="{9BB7BDED-90AC-4C7C-BB02-BAEA90809463}"/>
              </a:ext>
            </a:extLst>
          </p:cNvPr>
          <p:cNvSpPr>
            <a:spLocks noGrp="1"/>
          </p:cNvSpPr>
          <p:nvPr>
            <p:ph type="sldNum" sz="quarter" idx="12"/>
          </p:nvPr>
        </p:nvSpPr>
        <p:spPr/>
        <p:txBody>
          <a:bodyPr/>
          <a:lstStyle/>
          <a:p>
            <a:fld id="{13DEEDC0-82B3-4E10-9A3F-129451AFC2F1}" type="slidenum">
              <a:rPr lang="fr-FR" smtClean="0"/>
              <a:t>‹N°›</a:t>
            </a:fld>
            <a:endParaRPr lang="fr-FR"/>
          </a:p>
        </p:txBody>
      </p:sp>
    </p:spTree>
    <p:extLst>
      <p:ext uri="{BB962C8B-B14F-4D97-AF65-F5344CB8AC3E}">
        <p14:creationId xmlns:p14="http://schemas.microsoft.com/office/powerpoint/2010/main" val="1266440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D198E6-CC38-4DD6-BB80-ACC1442BBF6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EC78253-F3A4-4332-81B9-A08ECC8E3E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379A8BC-9494-4016-A396-D4067BCF593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5A23EBE-AC46-4D96-933E-3CE792E3A8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207E7F4-63C3-4054-951E-3201E26B5B9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0F4640F-5AF0-4488-99E1-BC52799BCB43}"/>
              </a:ext>
            </a:extLst>
          </p:cNvPr>
          <p:cNvSpPr>
            <a:spLocks noGrp="1"/>
          </p:cNvSpPr>
          <p:nvPr>
            <p:ph type="dt" sz="half" idx="10"/>
          </p:nvPr>
        </p:nvSpPr>
        <p:spPr/>
        <p:txBody>
          <a:bodyPr/>
          <a:lstStyle/>
          <a:p>
            <a:fld id="{7ACB6255-FFF8-4C77-922A-378E18FB608E}" type="datetime2">
              <a:rPr lang="fr-FR" smtClean="0"/>
              <a:t>vendredi 26 février 2021</a:t>
            </a:fld>
            <a:endParaRPr lang="fr-FR"/>
          </a:p>
        </p:txBody>
      </p:sp>
      <p:sp>
        <p:nvSpPr>
          <p:cNvPr id="8" name="Espace réservé du pied de page 7">
            <a:extLst>
              <a:ext uri="{FF2B5EF4-FFF2-40B4-BE49-F238E27FC236}">
                <a16:creationId xmlns:a16="http://schemas.microsoft.com/office/drawing/2014/main" id="{45F52328-0D4D-47BB-B538-3E6AC3BAA28D}"/>
              </a:ext>
            </a:extLst>
          </p:cNvPr>
          <p:cNvSpPr>
            <a:spLocks noGrp="1"/>
          </p:cNvSpPr>
          <p:nvPr>
            <p:ph type="ftr" sz="quarter" idx="11"/>
          </p:nvPr>
        </p:nvSpPr>
        <p:spPr/>
        <p:txBody>
          <a:bodyPr/>
          <a:lstStyle/>
          <a:p>
            <a:r>
              <a:rPr lang="fr-FR"/>
              <a:t>R.O.B. 2021</a:t>
            </a:r>
          </a:p>
        </p:txBody>
      </p:sp>
      <p:sp>
        <p:nvSpPr>
          <p:cNvPr id="9" name="Espace réservé du numéro de diapositive 8">
            <a:extLst>
              <a:ext uri="{FF2B5EF4-FFF2-40B4-BE49-F238E27FC236}">
                <a16:creationId xmlns:a16="http://schemas.microsoft.com/office/drawing/2014/main" id="{5DAFE6B7-09B2-4A8A-B47E-BC772382C368}"/>
              </a:ext>
            </a:extLst>
          </p:cNvPr>
          <p:cNvSpPr>
            <a:spLocks noGrp="1"/>
          </p:cNvSpPr>
          <p:nvPr>
            <p:ph type="sldNum" sz="quarter" idx="12"/>
          </p:nvPr>
        </p:nvSpPr>
        <p:spPr/>
        <p:txBody>
          <a:bodyPr/>
          <a:lstStyle/>
          <a:p>
            <a:fld id="{13DEEDC0-82B3-4E10-9A3F-129451AFC2F1}" type="slidenum">
              <a:rPr lang="fr-FR" smtClean="0"/>
              <a:t>‹N°›</a:t>
            </a:fld>
            <a:endParaRPr lang="fr-FR"/>
          </a:p>
        </p:txBody>
      </p:sp>
    </p:spTree>
    <p:extLst>
      <p:ext uri="{BB962C8B-B14F-4D97-AF65-F5344CB8AC3E}">
        <p14:creationId xmlns:p14="http://schemas.microsoft.com/office/powerpoint/2010/main" val="350236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88343E-7252-4620-A4F4-32E91E29655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03C8B1E-3EFE-41F1-AB56-41A1B6931C09}"/>
              </a:ext>
            </a:extLst>
          </p:cNvPr>
          <p:cNvSpPr>
            <a:spLocks noGrp="1"/>
          </p:cNvSpPr>
          <p:nvPr>
            <p:ph type="dt" sz="half" idx="10"/>
          </p:nvPr>
        </p:nvSpPr>
        <p:spPr/>
        <p:txBody>
          <a:bodyPr/>
          <a:lstStyle/>
          <a:p>
            <a:fld id="{6B3FA61A-7388-4853-BE5A-8A5AFF7E0E1C}" type="datetime2">
              <a:rPr lang="fr-FR" smtClean="0"/>
              <a:t>vendredi 26 février 2021</a:t>
            </a:fld>
            <a:endParaRPr lang="fr-FR"/>
          </a:p>
        </p:txBody>
      </p:sp>
      <p:sp>
        <p:nvSpPr>
          <p:cNvPr id="4" name="Espace réservé du pied de page 3">
            <a:extLst>
              <a:ext uri="{FF2B5EF4-FFF2-40B4-BE49-F238E27FC236}">
                <a16:creationId xmlns:a16="http://schemas.microsoft.com/office/drawing/2014/main" id="{8B44AF85-909B-4837-9DDB-E54D4DE426E5}"/>
              </a:ext>
            </a:extLst>
          </p:cNvPr>
          <p:cNvSpPr>
            <a:spLocks noGrp="1"/>
          </p:cNvSpPr>
          <p:nvPr>
            <p:ph type="ftr" sz="quarter" idx="11"/>
          </p:nvPr>
        </p:nvSpPr>
        <p:spPr/>
        <p:txBody>
          <a:bodyPr/>
          <a:lstStyle/>
          <a:p>
            <a:r>
              <a:rPr lang="fr-FR"/>
              <a:t>R.O.B. 2021</a:t>
            </a:r>
          </a:p>
        </p:txBody>
      </p:sp>
      <p:sp>
        <p:nvSpPr>
          <p:cNvPr id="5" name="Espace réservé du numéro de diapositive 4">
            <a:extLst>
              <a:ext uri="{FF2B5EF4-FFF2-40B4-BE49-F238E27FC236}">
                <a16:creationId xmlns:a16="http://schemas.microsoft.com/office/drawing/2014/main" id="{1DC7CB73-FFC1-4B86-8FDF-C74DBDC92F23}"/>
              </a:ext>
            </a:extLst>
          </p:cNvPr>
          <p:cNvSpPr>
            <a:spLocks noGrp="1"/>
          </p:cNvSpPr>
          <p:nvPr>
            <p:ph type="sldNum" sz="quarter" idx="12"/>
          </p:nvPr>
        </p:nvSpPr>
        <p:spPr/>
        <p:txBody>
          <a:bodyPr/>
          <a:lstStyle/>
          <a:p>
            <a:fld id="{13DEEDC0-82B3-4E10-9A3F-129451AFC2F1}" type="slidenum">
              <a:rPr lang="fr-FR" smtClean="0"/>
              <a:t>‹N°›</a:t>
            </a:fld>
            <a:endParaRPr lang="fr-FR"/>
          </a:p>
        </p:txBody>
      </p:sp>
    </p:spTree>
    <p:extLst>
      <p:ext uri="{BB962C8B-B14F-4D97-AF65-F5344CB8AC3E}">
        <p14:creationId xmlns:p14="http://schemas.microsoft.com/office/powerpoint/2010/main" val="2034107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4DD859B-9229-40DA-A19D-7E7226670B2A}"/>
              </a:ext>
            </a:extLst>
          </p:cNvPr>
          <p:cNvSpPr>
            <a:spLocks noGrp="1"/>
          </p:cNvSpPr>
          <p:nvPr>
            <p:ph type="dt" sz="half" idx="10"/>
          </p:nvPr>
        </p:nvSpPr>
        <p:spPr/>
        <p:txBody>
          <a:bodyPr/>
          <a:lstStyle/>
          <a:p>
            <a:fld id="{F6F4A0A7-1826-4EEF-9AF1-9A1410E17993}" type="datetime2">
              <a:rPr lang="fr-FR" smtClean="0"/>
              <a:t>vendredi 26 février 2021</a:t>
            </a:fld>
            <a:endParaRPr lang="fr-FR"/>
          </a:p>
        </p:txBody>
      </p:sp>
      <p:sp>
        <p:nvSpPr>
          <p:cNvPr id="3" name="Espace réservé du pied de page 2">
            <a:extLst>
              <a:ext uri="{FF2B5EF4-FFF2-40B4-BE49-F238E27FC236}">
                <a16:creationId xmlns:a16="http://schemas.microsoft.com/office/drawing/2014/main" id="{B826B576-224A-4E03-9CCC-E6F3DD4A7D89}"/>
              </a:ext>
            </a:extLst>
          </p:cNvPr>
          <p:cNvSpPr>
            <a:spLocks noGrp="1"/>
          </p:cNvSpPr>
          <p:nvPr>
            <p:ph type="ftr" sz="quarter" idx="11"/>
          </p:nvPr>
        </p:nvSpPr>
        <p:spPr/>
        <p:txBody>
          <a:bodyPr/>
          <a:lstStyle/>
          <a:p>
            <a:r>
              <a:rPr lang="fr-FR"/>
              <a:t>R.O.B. 2021</a:t>
            </a:r>
          </a:p>
        </p:txBody>
      </p:sp>
      <p:sp>
        <p:nvSpPr>
          <p:cNvPr id="4" name="Espace réservé du numéro de diapositive 3">
            <a:extLst>
              <a:ext uri="{FF2B5EF4-FFF2-40B4-BE49-F238E27FC236}">
                <a16:creationId xmlns:a16="http://schemas.microsoft.com/office/drawing/2014/main" id="{27648FB9-3B23-49FF-8442-466855460D30}"/>
              </a:ext>
            </a:extLst>
          </p:cNvPr>
          <p:cNvSpPr>
            <a:spLocks noGrp="1"/>
          </p:cNvSpPr>
          <p:nvPr>
            <p:ph type="sldNum" sz="quarter" idx="12"/>
          </p:nvPr>
        </p:nvSpPr>
        <p:spPr/>
        <p:txBody>
          <a:bodyPr/>
          <a:lstStyle/>
          <a:p>
            <a:fld id="{13DEEDC0-82B3-4E10-9A3F-129451AFC2F1}" type="slidenum">
              <a:rPr lang="fr-FR" smtClean="0"/>
              <a:t>‹N°›</a:t>
            </a:fld>
            <a:endParaRPr lang="fr-FR"/>
          </a:p>
        </p:txBody>
      </p:sp>
    </p:spTree>
    <p:extLst>
      <p:ext uri="{BB962C8B-B14F-4D97-AF65-F5344CB8AC3E}">
        <p14:creationId xmlns:p14="http://schemas.microsoft.com/office/powerpoint/2010/main" val="72131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D73A21-D28E-42D2-A353-332B71B65C07}"/>
              </a:ext>
            </a:extLst>
          </p:cNvPr>
          <p:cNvSpPr>
            <a:spLocks noGrp="1"/>
          </p:cNvSpPr>
          <p:nvPr>
            <p:ph type="title"/>
          </p:nvPr>
        </p:nvSpPr>
        <p:spPr>
          <a:xfrm>
            <a:off x="839788" y="457200"/>
            <a:ext cx="3932237" cy="1600200"/>
          </a:xfrm>
        </p:spPr>
        <p:txBody>
          <a:bodyPr anchor="ctr"/>
          <a:lstStyle>
            <a:lvl1pPr>
              <a:defRPr sz="3200"/>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7A337AE7-3F5A-45F6-904D-5EF60B1786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D56F815-93CB-45CE-8327-9DDF9C611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77433EF-86D7-46C0-A285-3834246BD763}"/>
              </a:ext>
            </a:extLst>
          </p:cNvPr>
          <p:cNvSpPr>
            <a:spLocks noGrp="1"/>
          </p:cNvSpPr>
          <p:nvPr>
            <p:ph type="dt" sz="half" idx="10"/>
          </p:nvPr>
        </p:nvSpPr>
        <p:spPr/>
        <p:txBody>
          <a:bodyPr/>
          <a:lstStyle/>
          <a:p>
            <a:fld id="{20F82E94-4272-4468-9CD7-E56398826ED0}" type="datetime2">
              <a:rPr lang="fr-FR" smtClean="0"/>
              <a:t>vendredi 26 février 2021</a:t>
            </a:fld>
            <a:endParaRPr lang="fr-FR"/>
          </a:p>
        </p:txBody>
      </p:sp>
      <p:sp>
        <p:nvSpPr>
          <p:cNvPr id="6" name="Espace réservé du pied de page 5">
            <a:extLst>
              <a:ext uri="{FF2B5EF4-FFF2-40B4-BE49-F238E27FC236}">
                <a16:creationId xmlns:a16="http://schemas.microsoft.com/office/drawing/2014/main" id="{2D625940-415C-476F-8297-DB5C2CB7D1FC}"/>
              </a:ext>
            </a:extLst>
          </p:cNvPr>
          <p:cNvSpPr>
            <a:spLocks noGrp="1"/>
          </p:cNvSpPr>
          <p:nvPr>
            <p:ph type="ftr" sz="quarter" idx="11"/>
          </p:nvPr>
        </p:nvSpPr>
        <p:spPr/>
        <p:txBody>
          <a:bodyPr/>
          <a:lstStyle/>
          <a:p>
            <a:r>
              <a:rPr lang="fr-FR"/>
              <a:t>R.O.B. 2021</a:t>
            </a:r>
          </a:p>
        </p:txBody>
      </p:sp>
      <p:sp>
        <p:nvSpPr>
          <p:cNvPr id="7" name="Espace réservé du numéro de diapositive 6">
            <a:extLst>
              <a:ext uri="{FF2B5EF4-FFF2-40B4-BE49-F238E27FC236}">
                <a16:creationId xmlns:a16="http://schemas.microsoft.com/office/drawing/2014/main" id="{F4216118-2CD6-4E9F-81C6-5CE57E4FACBE}"/>
              </a:ext>
            </a:extLst>
          </p:cNvPr>
          <p:cNvSpPr>
            <a:spLocks noGrp="1"/>
          </p:cNvSpPr>
          <p:nvPr>
            <p:ph type="sldNum" sz="quarter" idx="12"/>
          </p:nvPr>
        </p:nvSpPr>
        <p:spPr/>
        <p:txBody>
          <a:bodyPr/>
          <a:lstStyle/>
          <a:p>
            <a:fld id="{13DEEDC0-82B3-4E10-9A3F-129451AFC2F1}" type="slidenum">
              <a:rPr lang="fr-FR" smtClean="0"/>
              <a:t>‹N°›</a:t>
            </a:fld>
            <a:endParaRPr lang="fr-FR"/>
          </a:p>
        </p:txBody>
      </p:sp>
    </p:spTree>
    <p:extLst>
      <p:ext uri="{BB962C8B-B14F-4D97-AF65-F5344CB8AC3E}">
        <p14:creationId xmlns:p14="http://schemas.microsoft.com/office/powerpoint/2010/main" val="3649836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F2831C-2C4E-4133-A4D1-3EB94569DE93}"/>
              </a:ext>
            </a:extLst>
          </p:cNvPr>
          <p:cNvSpPr>
            <a:spLocks noGrp="1"/>
          </p:cNvSpPr>
          <p:nvPr>
            <p:ph type="title"/>
          </p:nvPr>
        </p:nvSpPr>
        <p:spPr>
          <a:xfrm>
            <a:off x="839788" y="457200"/>
            <a:ext cx="3932237" cy="1600200"/>
          </a:xfrm>
        </p:spPr>
        <p:txBody>
          <a:bodyPr anchor="ctr"/>
          <a:lstStyle>
            <a:lvl1pPr>
              <a:defRPr sz="3200"/>
            </a:lvl1pPr>
          </a:lstStyle>
          <a:p>
            <a:r>
              <a:rPr lang="fr-FR"/>
              <a:t>Modifiez le style du titre</a:t>
            </a:r>
            <a:endParaRPr lang="fr-FR" dirty="0"/>
          </a:p>
        </p:txBody>
      </p:sp>
      <p:sp>
        <p:nvSpPr>
          <p:cNvPr id="3" name="Espace réservé pour une image  2">
            <a:extLst>
              <a:ext uri="{FF2B5EF4-FFF2-40B4-BE49-F238E27FC236}">
                <a16:creationId xmlns:a16="http://schemas.microsoft.com/office/drawing/2014/main" id="{69BBFB2F-0C5F-4766-88A1-D16CAF61B6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29C1C918-0388-4B5F-9A27-DFD7B8F63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A5B25DE-F77C-4C6D-84FD-69C07DDA92C5}"/>
              </a:ext>
            </a:extLst>
          </p:cNvPr>
          <p:cNvSpPr>
            <a:spLocks noGrp="1"/>
          </p:cNvSpPr>
          <p:nvPr>
            <p:ph type="dt" sz="half" idx="10"/>
          </p:nvPr>
        </p:nvSpPr>
        <p:spPr/>
        <p:txBody>
          <a:bodyPr/>
          <a:lstStyle/>
          <a:p>
            <a:fld id="{3D7B13EE-CC19-49B6-8A92-DFE07366AEFE}" type="datetime2">
              <a:rPr lang="fr-FR" smtClean="0"/>
              <a:t>vendredi 26 février 2021</a:t>
            </a:fld>
            <a:endParaRPr lang="fr-FR"/>
          </a:p>
        </p:txBody>
      </p:sp>
      <p:sp>
        <p:nvSpPr>
          <p:cNvPr id="6" name="Espace réservé du pied de page 5">
            <a:extLst>
              <a:ext uri="{FF2B5EF4-FFF2-40B4-BE49-F238E27FC236}">
                <a16:creationId xmlns:a16="http://schemas.microsoft.com/office/drawing/2014/main" id="{9EAAB778-7A1A-4C57-878F-4581A1CA9078}"/>
              </a:ext>
            </a:extLst>
          </p:cNvPr>
          <p:cNvSpPr>
            <a:spLocks noGrp="1"/>
          </p:cNvSpPr>
          <p:nvPr>
            <p:ph type="ftr" sz="quarter" idx="11"/>
          </p:nvPr>
        </p:nvSpPr>
        <p:spPr/>
        <p:txBody>
          <a:bodyPr/>
          <a:lstStyle/>
          <a:p>
            <a:r>
              <a:rPr lang="fr-FR"/>
              <a:t>R.O.B. 2021</a:t>
            </a:r>
          </a:p>
        </p:txBody>
      </p:sp>
      <p:sp>
        <p:nvSpPr>
          <p:cNvPr id="7" name="Espace réservé du numéro de diapositive 6">
            <a:extLst>
              <a:ext uri="{FF2B5EF4-FFF2-40B4-BE49-F238E27FC236}">
                <a16:creationId xmlns:a16="http://schemas.microsoft.com/office/drawing/2014/main" id="{BC1B5728-F880-4CAE-AAC3-29BF77BC8295}"/>
              </a:ext>
            </a:extLst>
          </p:cNvPr>
          <p:cNvSpPr>
            <a:spLocks noGrp="1"/>
          </p:cNvSpPr>
          <p:nvPr>
            <p:ph type="sldNum" sz="quarter" idx="12"/>
          </p:nvPr>
        </p:nvSpPr>
        <p:spPr/>
        <p:txBody>
          <a:bodyPr/>
          <a:lstStyle/>
          <a:p>
            <a:fld id="{13DEEDC0-82B3-4E10-9A3F-129451AFC2F1}" type="slidenum">
              <a:rPr lang="fr-FR" smtClean="0"/>
              <a:t>‹N°›</a:t>
            </a:fld>
            <a:endParaRPr lang="fr-FR"/>
          </a:p>
        </p:txBody>
      </p:sp>
    </p:spTree>
    <p:extLst>
      <p:ext uri="{BB962C8B-B14F-4D97-AF65-F5344CB8AC3E}">
        <p14:creationId xmlns:p14="http://schemas.microsoft.com/office/powerpoint/2010/main" val="2168729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C46050B-1CAB-4897-864E-3359FC5A9AF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48" y="0"/>
            <a:ext cx="12185904" cy="6858000"/>
          </a:xfrm>
          <a:prstGeom prst="rect">
            <a:avLst/>
          </a:prstGeom>
        </p:spPr>
      </p:pic>
      <p:sp>
        <p:nvSpPr>
          <p:cNvPr id="2" name="Espace réservé du titre 1">
            <a:extLst>
              <a:ext uri="{FF2B5EF4-FFF2-40B4-BE49-F238E27FC236}">
                <a16:creationId xmlns:a16="http://schemas.microsoft.com/office/drawing/2014/main" id="{7EDDD9E4-8B5B-4B8C-AE0F-36DABE37ABE5}"/>
              </a:ext>
            </a:extLst>
          </p:cNvPr>
          <p:cNvSpPr>
            <a:spLocks noGrp="1"/>
          </p:cNvSpPr>
          <p:nvPr>
            <p:ph type="title"/>
          </p:nvPr>
        </p:nvSpPr>
        <p:spPr>
          <a:xfrm>
            <a:off x="838200" y="365125"/>
            <a:ext cx="10515600" cy="1325563"/>
          </a:xfrm>
          <a:prstGeom prst="rect">
            <a:avLst/>
          </a:prstGeom>
          <a:noFill/>
          <a:ln>
            <a:noFill/>
          </a:ln>
        </p:spPr>
        <p:txBody>
          <a:bodyPr vert="horz" lIns="91440" tIns="45720" rIns="91440" bIns="45720" rtlCol="0" anchor="ctr">
            <a:normAutofit/>
          </a:bodyPr>
          <a:lstStyle/>
          <a:p>
            <a:endParaRPr lang="fr-FR" dirty="0"/>
          </a:p>
        </p:txBody>
      </p:sp>
      <p:sp>
        <p:nvSpPr>
          <p:cNvPr id="3" name="Espace réservé du texte 2">
            <a:extLst>
              <a:ext uri="{FF2B5EF4-FFF2-40B4-BE49-F238E27FC236}">
                <a16:creationId xmlns:a16="http://schemas.microsoft.com/office/drawing/2014/main" id="{297B13D0-985D-49A8-8D25-2982966202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6253185C-A23F-44C1-8B44-3CF6F72684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50">
                <a:solidFill>
                  <a:schemeClr val="bg2">
                    <a:lumMod val="50000"/>
                  </a:schemeClr>
                </a:solidFill>
              </a:defRPr>
            </a:lvl1pPr>
          </a:lstStyle>
          <a:p>
            <a:fld id="{5F3E981B-74B6-4152-A4C0-E2D58ADBF3A2}" type="datetime2">
              <a:rPr lang="fr-FR" smtClean="0"/>
              <a:t>vendredi 26 février 2021</a:t>
            </a:fld>
            <a:endParaRPr lang="fr-FR" dirty="0"/>
          </a:p>
        </p:txBody>
      </p:sp>
      <p:sp>
        <p:nvSpPr>
          <p:cNvPr id="5" name="Espace réservé du pied de page 4">
            <a:extLst>
              <a:ext uri="{FF2B5EF4-FFF2-40B4-BE49-F238E27FC236}">
                <a16:creationId xmlns:a16="http://schemas.microsoft.com/office/drawing/2014/main" id="{D73637BC-0F45-4A49-A37D-1383A734C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50">
                <a:solidFill>
                  <a:schemeClr val="bg2">
                    <a:lumMod val="50000"/>
                  </a:schemeClr>
                </a:solidFill>
              </a:defRPr>
            </a:lvl1pPr>
          </a:lstStyle>
          <a:p>
            <a:r>
              <a:rPr lang="fr-FR"/>
              <a:t>R.O.B. 2021</a:t>
            </a:r>
            <a:endParaRPr lang="fr-FR" dirty="0"/>
          </a:p>
        </p:txBody>
      </p:sp>
      <p:sp>
        <p:nvSpPr>
          <p:cNvPr id="6" name="Espace réservé du numéro de diapositive 5">
            <a:extLst>
              <a:ext uri="{FF2B5EF4-FFF2-40B4-BE49-F238E27FC236}">
                <a16:creationId xmlns:a16="http://schemas.microsoft.com/office/drawing/2014/main" id="{1FCBC1C9-8760-4416-8B30-96006D4C4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chemeClr val="bg2">
                    <a:lumMod val="50000"/>
                  </a:schemeClr>
                </a:solidFill>
              </a:defRPr>
            </a:lvl1pPr>
          </a:lstStyle>
          <a:p>
            <a:fld id="{13DEEDC0-82B3-4E10-9A3F-129451AFC2F1}" type="slidenum">
              <a:rPr lang="fr-FR" smtClean="0"/>
              <a:pPr/>
              <a:t>‹N°›</a:t>
            </a:fld>
            <a:endParaRPr lang="fr-FR"/>
          </a:p>
        </p:txBody>
      </p:sp>
    </p:spTree>
    <p:extLst>
      <p:ext uri="{BB962C8B-B14F-4D97-AF65-F5344CB8AC3E}">
        <p14:creationId xmlns:p14="http://schemas.microsoft.com/office/powerpoint/2010/main" val="2335886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2800" b="1" kern="1200" spc="-15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kern="1200">
          <a:solidFill>
            <a:schemeClr val="tx1"/>
          </a:solidFill>
          <a:latin typeface="Sofia Pro Light" panose="020B0000000000000000"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Light" panose="020B0000000000000000"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Light" panose="020B0000000000000000"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Light" panose="020B0000000000000000"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Light" panose="020B0000000000000000"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C46050B-1CAB-4897-864E-3359FC5A9AF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48" y="0"/>
            <a:ext cx="12185904" cy="6858000"/>
          </a:xfrm>
          <a:prstGeom prst="rect">
            <a:avLst/>
          </a:prstGeom>
        </p:spPr>
      </p:pic>
      <p:sp>
        <p:nvSpPr>
          <p:cNvPr id="2" name="Espace réservé du titre 1">
            <a:extLst>
              <a:ext uri="{FF2B5EF4-FFF2-40B4-BE49-F238E27FC236}">
                <a16:creationId xmlns:a16="http://schemas.microsoft.com/office/drawing/2014/main" id="{7EDDD9E4-8B5B-4B8C-AE0F-36DABE37ABE5}"/>
              </a:ext>
            </a:extLst>
          </p:cNvPr>
          <p:cNvSpPr>
            <a:spLocks noGrp="1"/>
          </p:cNvSpPr>
          <p:nvPr>
            <p:ph type="title"/>
          </p:nvPr>
        </p:nvSpPr>
        <p:spPr>
          <a:xfrm>
            <a:off x="838200" y="365127"/>
            <a:ext cx="10515600" cy="1325563"/>
          </a:xfrm>
          <a:prstGeom prst="rect">
            <a:avLst/>
          </a:prstGeom>
          <a:noFill/>
          <a:ln>
            <a:noFill/>
          </a:ln>
        </p:spPr>
        <p:txBody>
          <a:bodyPr vert="horz" lIns="91440" tIns="45720" rIns="91440" bIns="45720" rtlCol="0" anchor="ctr">
            <a:normAutofit/>
          </a:bodyPr>
          <a:lstStyle/>
          <a:p>
            <a:endParaRPr lang="fr-FR" dirty="0"/>
          </a:p>
        </p:txBody>
      </p:sp>
      <p:sp>
        <p:nvSpPr>
          <p:cNvPr id="3" name="Espace réservé du texte 2">
            <a:extLst>
              <a:ext uri="{FF2B5EF4-FFF2-40B4-BE49-F238E27FC236}">
                <a16:creationId xmlns:a16="http://schemas.microsoft.com/office/drawing/2014/main" id="{297B13D0-985D-49A8-8D25-2982966202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6253185C-A23F-44C1-8B44-3CF6F726840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788">
                <a:solidFill>
                  <a:schemeClr val="bg2">
                    <a:lumMod val="50000"/>
                  </a:schemeClr>
                </a:solidFill>
              </a:defRPr>
            </a:lvl1pPr>
          </a:lstStyle>
          <a:p>
            <a:endParaRPr lang="fr-FR" altLang="fr-FR"/>
          </a:p>
        </p:txBody>
      </p:sp>
      <p:sp>
        <p:nvSpPr>
          <p:cNvPr id="5" name="Espace réservé du pied de page 4">
            <a:extLst>
              <a:ext uri="{FF2B5EF4-FFF2-40B4-BE49-F238E27FC236}">
                <a16:creationId xmlns:a16="http://schemas.microsoft.com/office/drawing/2014/main" id="{D73637BC-0F45-4A49-A37D-1383A734C1B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788">
                <a:solidFill>
                  <a:schemeClr val="bg2">
                    <a:lumMod val="50000"/>
                  </a:schemeClr>
                </a:solidFill>
              </a:defRPr>
            </a:lvl1pPr>
          </a:lstStyle>
          <a:p>
            <a:endParaRPr lang="fr-FR" altLang="fr-FR"/>
          </a:p>
        </p:txBody>
      </p:sp>
      <p:sp>
        <p:nvSpPr>
          <p:cNvPr id="6" name="Espace réservé du numéro de diapositive 5">
            <a:extLst>
              <a:ext uri="{FF2B5EF4-FFF2-40B4-BE49-F238E27FC236}">
                <a16:creationId xmlns:a16="http://schemas.microsoft.com/office/drawing/2014/main" id="{1FCBC1C9-8760-4416-8B30-96006D4C480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788">
                <a:solidFill>
                  <a:schemeClr val="bg2">
                    <a:lumMod val="50000"/>
                  </a:schemeClr>
                </a:solidFill>
              </a:defRPr>
            </a:lvl1pPr>
          </a:lstStyle>
          <a:p>
            <a:fld id="{8E3CC9AD-C148-4FC7-B36E-698472EFB62E}" type="slidenum">
              <a:rPr lang="fr-FR" altLang="fr-FR" smtClean="0"/>
              <a:pPr/>
              <a:t>‹N°›</a:t>
            </a:fld>
            <a:endParaRPr lang="fr-FR" altLang="fr-FR"/>
          </a:p>
        </p:txBody>
      </p:sp>
    </p:spTree>
    <p:extLst>
      <p:ext uri="{BB962C8B-B14F-4D97-AF65-F5344CB8AC3E}">
        <p14:creationId xmlns:p14="http://schemas.microsoft.com/office/powerpoint/2010/main" val="1021004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zoom/>
  </p:transition>
  <p:hf hdr="0" ftr="0" dt="0"/>
  <p:txStyles>
    <p:titleStyle>
      <a:lvl1pPr algn="l" defTabSz="685800" rtl="0" eaLnBrk="1" latinLnBrk="0" hangingPunct="1">
        <a:lnSpc>
          <a:spcPct val="90000"/>
        </a:lnSpc>
        <a:spcBef>
          <a:spcPct val="0"/>
        </a:spcBef>
        <a:buNone/>
        <a:defRPr sz="2100" b="1" kern="1200" spc="-113">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FontTx/>
        <a:buNone/>
        <a:defRPr sz="1500" kern="1200">
          <a:solidFill>
            <a:schemeClr val="tx1"/>
          </a:solidFill>
          <a:latin typeface="Sofia Pro Light" panose="020B0000000000000000"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ofia Pro Light" panose="020B0000000000000000"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ofia Pro Light" panose="020B0000000000000000"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ofia Pro Light" panose="020B0000000000000000"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ofia Pro Light" panose="020B0000000000000000"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26.xml.rels><?xml version="1.0" encoding="UTF-8" standalone="yes"?>
<Relationships xmlns="http://schemas.openxmlformats.org/package/2006/relationships"><Relationship Id="rId3" Type="http://schemas.openxmlformats.org/officeDocument/2006/relationships/hyperlink" Target="https://insito.financeactive.com/dashboarddetails?category=risque&amp;subCategory=4" TargetMode="External"/><Relationship Id="rId2" Type="http://schemas.openxmlformats.org/officeDocument/2006/relationships/hyperlink" Target="https://insito.financeactive.com/dashboarddetails?category=risque&amp;subCategory=1"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insito.financeactive.com/dashboarddetails?category=risque&amp;subCategory=-1" TargetMode="External"/><Relationship Id="rId4" Type="http://schemas.openxmlformats.org/officeDocument/2006/relationships/hyperlink" Target="https://insito.financeactive.com/dashboarddetails?category=risque&amp;subCategory=5" TargetMode="Externa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09800" y="1672282"/>
            <a:ext cx="8001000" cy="2722876"/>
          </a:xfrm>
        </p:spPr>
        <p:txBody>
          <a:bodyPr>
            <a:normAutofit fontScale="90000"/>
          </a:bodyPr>
          <a:lstStyle/>
          <a:p>
            <a:r>
              <a:rPr lang="fr-FR" b="1" dirty="0"/>
              <a:t>Rapport d’orientations budgétaires 2021</a:t>
            </a:r>
            <a:br>
              <a:rPr lang="fr-FR" b="1" dirty="0"/>
            </a:br>
            <a:r>
              <a:rPr lang="fr-FR" sz="4400" dirty="0"/>
              <a:t>Partie 1 : Rétrospective, contexte et situation de la collectivité</a:t>
            </a:r>
            <a:endParaRPr lang="fr-FR" sz="4400" b="1" dirty="0"/>
          </a:p>
        </p:txBody>
      </p:sp>
      <p:sp>
        <p:nvSpPr>
          <p:cNvPr id="3" name="Sous-titre 2"/>
          <p:cNvSpPr>
            <a:spLocks noGrp="1"/>
          </p:cNvSpPr>
          <p:nvPr>
            <p:ph type="subTitle" idx="1"/>
          </p:nvPr>
        </p:nvSpPr>
        <p:spPr>
          <a:xfrm>
            <a:off x="4268137" y="4790574"/>
            <a:ext cx="3884325" cy="849703"/>
          </a:xfrm>
        </p:spPr>
        <p:txBody>
          <a:bodyPr>
            <a:normAutofit lnSpcReduction="10000"/>
          </a:bodyPr>
          <a:lstStyle/>
          <a:p>
            <a:r>
              <a:rPr lang="fr-FR" b="1" dirty="0"/>
              <a:t>Conseil municipal</a:t>
            </a:r>
          </a:p>
          <a:p>
            <a:r>
              <a:rPr lang="fr-FR" b="1" dirty="0"/>
              <a:t>Du 25/02/2021</a:t>
            </a:r>
          </a:p>
        </p:txBody>
      </p:sp>
      <p:sp>
        <p:nvSpPr>
          <p:cNvPr id="4" name="Rectangle 3"/>
          <p:cNvSpPr/>
          <p:nvPr/>
        </p:nvSpPr>
        <p:spPr>
          <a:xfrm>
            <a:off x="9226378" y="5750011"/>
            <a:ext cx="2397211" cy="11079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M:\Charte administrative\Logo Ciboure Ziburu\CIBOURE ZIBURU.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63033" y="5810250"/>
            <a:ext cx="723900" cy="1047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Espace réservé de la date 3">
            <a:extLst>
              <a:ext uri="{FF2B5EF4-FFF2-40B4-BE49-F238E27FC236}">
                <a16:creationId xmlns:a16="http://schemas.microsoft.com/office/drawing/2014/main" id="{883BAA1D-5DDB-4ADD-86F1-4E0653C9A3FF}"/>
              </a:ext>
            </a:extLst>
          </p:cNvPr>
          <p:cNvSpPr>
            <a:spLocks noGrp="1"/>
          </p:cNvSpPr>
          <p:nvPr>
            <p:ph type="dt" sz="half" idx="10"/>
          </p:nvPr>
        </p:nvSpPr>
        <p:spPr>
          <a:xfrm>
            <a:off x="2152650" y="5624513"/>
            <a:ext cx="2057400" cy="273844"/>
          </a:xfrm>
        </p:spPr>
        <p:txBody>
          <a:bodyPr/>
          <a:lstStyle/>
          <a:p>
            <a:endParaRPr lang="fr-FR" dirty="0"/>
          </a:p>
          <a:p>
            <a:fld id="{30C482E0-1A1E-44ED-AFB5-909E05FB7DC0}" type="datetime2">
              <a:rPr lang="fr-FR" smtClean="0"/>
              <a:t>vendredi 26 février 2021</a:t>
            </a:fld>
            <a:endParaRPr lang="fr-FR" dirty="0"/>
          </a:p>
        </p:txBody>
      </p:sp>
      <p:sp>
        <p:nvSpPr>
          <p:cNvPr id="89" name="Espace réservé du numéro de diapositive 5">
            <a:extLst>
              <a:ext uri="{FF2B5EF4-FFF2-40B4-BE49-F238E27FC236}">
                <a16:creationId xmlns:a16="http://schemas.microsoft.com/office/drawing/2014/main" id="{3763B4B1-331E-496C-9558-A95A2A629F01}"/>
              </a:ext>
            </a:extLst>
          </p:cNvPr>
          <p:cNvSpPr>
            <a:spLocks noGrp="1"/>
          </p:cNvSpPr>
          <p:nvPr>
            <p:ph type="sldNum" sz="quarter" idx="12"/>
          </p:nvPr>
        </p:nvSpPr>
        <p:spPr>
          <a:xfrm>
            <a:off x="7981950" y="5624513"/>
            <a:ext cx="2057400" cy="273844"/>
          </a:xfrm>
        </p:spPr>
        <p:txBody>
          <a:bodyPr/>
          <a:lstStyle/>
          <a:p>
            <a:fld id="{13DEEDC0-82B3-4E10-9A3F-129451AFC2F1}" type="slidenum">
              <a:rPr lang="fr-FR" smtClean="0"/>
              <a:pPr/>
              <a:t>10</a:t>
            </a:fld>
            <a:endParaRPr lang="fr-FR" dirty="0"/>
          </a:p>
        </p:txBody>
      </p:sp>
      <p:sp>
        <p:nvSpPr>
          <p:cNvPr id="86" name="Titre 1">
            <a:extLst>
              <a:ext uri="{FF2B5EF4-FFF2-40B4-BE49-F238E27FC236}">
                <a16:creationId xmlns:a16="http://schemas.microsoft.com/office/drawing/2014/main" id="{6A259E19-A48D-48A7-AA38-49FB1D8371B0}"/>
              </a:ext>
            </a:extLst>
          </p:cNvPr>
          <p:cNvSpPr txBox="1">
            <a:spLocks/>
          </p:cNvSpPr>
          <p:nvPr/>
        </p:nvSpPr>
        <p:spPr>
          <a:xfrm>
            <a:off x="2157620" y="702455"/>
            <a:ext cx="7886700" cy="622487"/>
          </a:xfrm>
          <a:prstGeom prst="rect">
            <a:avLst/>
          </a:prstGeom>
          <a:noFill/>
          <a:ln>
            <a:noFill/>
          </a:ln>
        </p:spPr>
        <p:txBody>
          <a:bodyPr vert="horz" lIns="68580" tIns="34290" rIns="68580" bIns="34290" rtlCol="0" anchor="ctr">
            <a:normAutofit fontScale="92500" lnSpcReduction="20000"/>
          </a:bodyPr>
          <a:lstStyle>
            <a:lvl1pPr algn="l" defTabSz="914400" rtl="0" eaLnBrk="1" latinLnBrk="0" hangingPunct="1">
              <a:lnSpc>
                <a:spcPct val="90000"/>
              </a:lnSpc>
              <a:spcBef>
                <a:spcPct val="0"/>
              </a:spcBef>
              <a:buNone/>
              <a:defRPr sz="2800" b="1" kern="1200" spc="-150">
                <a:solidFill>
                  <a:schemeClr val="tx1"/>
                </a:solidFill>
                <a:latin typeface="+mj-lt"/>
                <a:ea typeface="+mj-ea"/>
                <a:cs typeface="+mj-cs"/>
              </a:defRPr>
            </a:lvl1pPr>
          </a:lstStyle>
          <a:p>
            <a:r>
              <a:rPr lang="fr-FR" sz="2100" dirty="0"/>
              <a:t> 2.1 Les concours financiers de l’Etat </a:t>
            </a:r>
            <a:r>
              <a:rPr lang="fr-FR" sz="1500" dirty="0"/>
              <a:t>	(51,9 Mds €)</a:t>
            </a:r>
          </a:p>
          <a:p>
            <a:endParaRPr lang="fr-FR" sz="1500" dirty="0"/>
          </a:p>
          <a:p>
            <a:r>
              <a:rPr lang="fr-FR" sz="1500" dirty="0">
                <a:solidFill>
                  <a:schemeClr val="accent3"/>
                </a:solidFill>
              </a:rPr>
              <a:t>	</a:t>
            </a:r>
            <a:endParaRPr lang="fr-FR" sz="1700" dirty="0">
              <a:solidFill>
                <a:schemeClr val="accent6"/>
              </a:solidFill>
            </a:endParaRPr>
          </a:p>
        </p:txBody>
      </p:sp>
      <p:sp>
        <p:nvSpPr>
          <p:cNvPr id="2" name="Espace réservé du pied de page 1"/>
          <p:cNvSpPr>
            <a:spLocks noGrp="1"/>
          </p:cNvSpPr>
          <p:nvPr>
            <p:ph type="ftr" sz="quarter" idx="11"/>
          </p:nvPr>
        </p:nvSpPr>
        <p:spPr/>
        <p:txBody>
          <a:bodyPr/>
          <a:lstStyle/>
          <a:p>
            <a:r>
              <a:rPr lang="fr-FR"/>
              <a:t>R.O.B. 2021</a:t>
            </a:r>
          </a:p>
        </p:txBody>
      </p:sp>
      <p:sp>
        <p:nvSpPr>
          <p:cNvPr id="88" name="Titre 1">
            <a:extLst>
              <a:ext uri="{FF2B5EF4-FFF2-40B4-BE49-F238E27FC236}">
                <a16:creationId xmlns:a16="http://schemas.microsoft.com/office/drawing/2014/main" id="{6A259E19-A48D-48A7-AA38-49FB1D8371B0}"/>
              </a:ext>
            </a:extLst>
          </p:cNvPr>
          <p:cNvSpPr txBox="1">
            <a:spLocks/>
          </p:cNvSpPr>
          <p:nvPr/>
        </p:nvSpPr>
        <p:spPr>
          <a:xfrm>
            <a:off x="1425145" y="1153298"/>
            <a:ext cx="9201665" cy="4588476"/>
          </a:xfrm>
          <a:prstGeom prst="rect">
            <a:avLst/>
          </a:prstGeom>
          <a:noFill/>
          <a:ln>
            <a:noFill/>
          </a:ln>
        </p:spPr>
        <p:txBody>
          <a:bodyPr vert="horz" lIns="68580" tIns="34290" rIns="68580" bIns="34290" rtlCol="0" anchor="ctr">
            <a:noAutofit/>
          </a:bodyPr>
          <a:lstStyle>
            <a:lvl1pPr algn="l" defTabSz="914400" rtl="0" eaLnBrk="1" latinLnBrk="0" hangingPunct="1">
              <a:lnSpc>
                <a:spcPct val="90000"/>
              </a:lnSpc>
              <a:spcBef>
                <a:spcPct val="0"/>
              </a:spcBef>
              <a:buNone/>
              <a:defRPr sz="2800" b="1" kern="1200" spc="-150">
                <a:solidFill>
                  <a:schemeClr val="tx1"/>
                </a:solidFill>
                <a:latin typeface="+mj-lt"/>
                <a:ea typeface="+mj-ea"/>
                <a:cs typeface="+mj-cs"/>
              </a:defRPr>
            </a:lvl1pPr>
          </a:lstStyle>
          <a:p>
            <a:pPr>
              <a:lnSpc>
                <a:spcPct val="100000"/>
              </a:lnSpc>
            </a:pPr>
            <a:r>
              <a:rPr lang="fr-FR" sz="1100" b="0" spc="0" dirty="0">
                <a:latin typeface="Arial" panose="020B0604020202020204" pitchFamily="34" charset="0"/>
                <a:cs typeface="Arial" panose="020B0604020202020204" pitchFamily="34" charset="0"/>
              </a:rPr>
              <a:t>Ils totalisent tous les prélèvements sur recettes (PSR) de l’Etat au profit des collectivités locales ainsi que les crédits du budget général relevant de la mission relations avec les collectivités territoriales (RCT).</a:t>
            </a:r>
          </a:p>
          <a:p>
            <a:pPr>
              <a:lnSpc>
                <a:spcPct val="100000"/>
              </a:lnSpc>
            </a:pPr>
            <a:r>
              <a:rPr lang="fr-FR" sz="1100" b="0" spc="0" dirty="0">
                <a:latin typeface="Arial" panose="020B0604020202020204" pitchFamily="34" charset="0"/>
                <a:cs typeface="Arial" panose="020B0604020202020204" pitchFamily="34" charset="0"/>
              </a:rPr>
              <a:t>La mission RCT se compose à environ 90% de quatre dotations : la dotation générale de décentralisation (DGD) qui compense les charges résultant de transferts de compétences, la dotation d’équipement des territoires ruraux (DETR), la dotation de soutien à l’investissement local (DSIL) et la dotation globale d’équipement (DGE) des départements.</a:t>
            </a:r>
          </a:p>
          <a:p>
            <a:pPr>
              <a:lnSpc>
                <a:spcPct val="100000"/>
              </a:lnSpc>
            </a:pPr>
            <a:endParaRPr lang="fr-FR" sz="1100" b="0" spc="0" dirty="0">
              <a:latin typeface="Arial" panose="020B0604020202020204" pitchFamily="34" charset="0"/>
              <a:cs typeface="Arial" panose="020B0604020202020204" pitchFamily="34" charset="0"/>
            </a:endParaRPr>
          </a:p>
          <a:p>
            <a:pPr>
              <a:lnSpc>
                <a:spcPct val="100000"/>
              </a:lnSpc>
            </a:pPr>
            <a:r>
              <a:rPr lang="fr-FR" sz="1100" spc="0" dirty="0">
                <a:solidFill>
                  <a:schemeClr val="accent5"/>
                </a:solidFill>
                <a:latin typeface="Arial" panose="020B0604020202020204" pitchFamily="34" charset="0"/>
                <a:cs typeface="Arial" panose="020B0604020202020204" pitchFamily="34" charset="0"/>
              </a:rPr>
              <a:t>Prélèvements sur les recettes (PSR) de l’Etat au profit des collectivités territoriales : Un niveau de DGF stabilisé</a:t>
            </a:r>
          </a:p>
          <a:p>
            <a:pPr>
              <a:lnSpc>
                <a:spcPct val="100000"/>
              </a:lnSpc>
            </a:pPr>
            <a:endParaRPr lang="fr-FR" sz="1100" b="0" spc="0" dirty="0">
              <a:latin typeface="Arial" panose="020B0604020202020204" pitchFamily="34" charset="0"/>
              <a:cs typeface="Arial" panose="020B0604020202020204" pitchFamily="34" charset="0"/>
            </a:endParaRPr>
          </a:p>
          <a:p>
            <a:pPr>
              <a:lnSpc>
                <a:spcPct val="100000"/>
              </a:lnSpc>
            </a:pPr>
            <a:r>
              <a:rPr lang="fr-FR" sz="1100" b="0" spc="0" dirty="0">
                <a:latin typeface="Arial" panose="020B0604020202020204" pitchFamily="34" charset="0"/>
                <a:cs typeface="Arial" panose="020B0604020202020204" pitchFamily="34" charset="0"/>
              </a:rPr>
              <a:t>Les PSR de l’Etat en faveur des collectivités représentent une part prépondérante des concours financiers de l’Etat (83%) et même de l’ensemble des transferts aux collectivités locales (41%).</a:t>
            </a:r>
          </a:p>
          <a:p>
            <a:pPr>
              <a:lnSpc>
                <a:spcPct val="100000"/>
              </a:lnSpc>
            </a:pPr>
            <a:r>
              <a:rPr lang="fr-FR" sz="1100" b="0" spc="0" dirty="0">
                <a:latin typeface="Arial" panose="020B0604020202020204" pitchFamily="34" charset="0"/>
                <a:cs typeface="Arial" panose="020B0604020202020204" pitchFamily="34" charset="0"/>
              </a:rPr>
              <a:t>Ils s’élèvent à 43,4milliards€ en 2021, en augmentation de 5,2% par rapport à la LFI 2020.</a:t>
            </a:r>
          </a:p>
          <a:p>
            <a:pPr>
              <a:lnSpc>
                <a:spcPct val="100000"/>
              </a:lnSpc>
            </a:pPr>
            <a:r>
              <a:rPr lang="fr-FR" sz="1100" b="0" spc="0" dirty="0">
                <a:latin typeface="Arial" panose="020B0604020202020204" pitchFamily="34" charset="0"/>
                <a:cs typeface="Arial" panose="020B0604020202020204" pitchFamily="34" charset="0"/>
              </a:rPr>
              <a:t>La DGF est stable avec un montant de 26,758milliards€.</a:t>
            </a:r>
          </a:p>
          <a:p>
            <a:pPr>
              <a:lnSpc>
                <a:spcPct val="100000"/>
              </a:lnSpc>
            </a:pPr>
            <a:r>
              <a:rPr lang="fr-FR" sz="1100" b="0" spc="0" dirty="0">
                <a:latin typeface="Arial" panose="020B0604020202020204" pitchFamily="34" charset="0"/>
                <a:cs typeface="Arial" panose="020B0604020202020204" pitchFamily="34" charset="0"/>
              </a:rPr>
              <a:t>Le FCTVA poursuit sa croissance (+9,1%) grâce à une bonne reprise de l’investissement local depuis 2017. Les compensations d’exonérations de fiscalité locale, quant à elles, chutent (-80%) du fait de la mise en place de la réforme fiscale dès 2021 et par conséquent de l’arrêt de la prise en charge par l’Etat du dégrèvement de la TH.</a:t>
            </a:r>
          </a:p>
          <a:p>
            <a:pPr>
              <a:lnSpc>
                <a:spcPct val="100000"/>
              </a:lnSpc>
            </a:pPr>
            <a:endParaRPr lang="fr-FR" sz="1100" b="0" spc="0" dirty="0">
              <a:latin typeface="Arial" panose="020B0604020202020204" pitchFamily="34" charset="0"/>
              <a:cs typeface="Arial" panose="020B0604020202020204" pitchFamily="34" charset="0"/>
            </a:endParaRPr>
          </a:p>
          <a:p>
            <a:pPr>
              <a:lnSpc>
                <a:spcPct val="100000"/>
              </a:lnSpc>
            </a:pPr>
            <a:r>
              <a:rPr lang="fr-FR" sz="1100" b="0" spc="0" dirty="0">
                <a:latin typeface="Arial" panose="020B0604020202020204" pitchFamily="34" charset="0"/>
                <a:cs typeface="Arial" panose="020B0604020202020204" pitchFamily="34" charset="0"/>
              </a:rPr>
              <a:t>Par ailleurs, deux nouveaux prélèvements liés directement à la crise sanitaire voient le jour :</a:t>
            </a:r>
          </a:p>
          <a:p>
            <a:pPr>
              <a:lnSpc>
                <a:spcPct val="100000"/>
              </a:lnSpc>
            </a:pPr>
            <a:r>
              <a:rPr lang="fr-FR" sz="1100" b="0" spc="0" dirty="0">
                <a:latin typeface="Arial" panose="020B0604020202020204" pitchFamily="34" charset="0"/>
                <a:cs typeface="Arial" panose="020B0604020202020204" pitchFamily="34" charset="0"/>
              </a:rPr>
              <a:t>•510M€ à destination du bloc communal pour compenser les pertes de recettes fiscales et domaniales subies en 2020.</a:t>
            </a:r>
          </a:p>
          <a:p>
            <a:pPr>
              <a:lnSpc>
                <a:spcPct val="100000"/>
              </a:lnSpc>
            </a:pPr>
            <a:r>
              <a:rPr lang="fr-FR" sz="1100" b="0" spc="0" dirty="0">
                <a:latin typeface="Arial" panose="020B0604020202020204" pitchFamily="34" charset="0"/>
                <a:cs typeface="Arial" panose="020B0604020202020204" pitchFamily="34" charset="0"/>
              </a:rPr>
              <a:t>•10M€ pour compenser les collectivités territoriales et les groupements des abandons de loyers consentis à des entreprises. Le montant attribué à chaque collectivité ou groupement est égal à 50% de la somme totale de ses abandons ou renonciations de loyers.</a:t>
            </a:r>
          </a:p>
          <a:p>
            <a:pPr>
              <a:lnSpc>
                <a:spcPct val="100000"/>
              </a:lnSpc>
            </a:pPr>
            <a:endParaRPr lang="fr-FR" sz="1100" b="0" spc="0" dirty="0">
              <a:latin typeface="Arial" panose="020B0604020202020204" pitchFamily="34" charset="0"/>
              <a:cs typeface="Arial" panose="020B0604020202020204" pitchFamily="34" charset="0"/>
            </a:endParaRPr>
          </a:p>
          <a:p>
            <a:pPr>
              <a:lnSpc>
                <a:spcPct val="100000"/>
              </a:lnSpc>
            </a:pPr>
            <a:r>
              <a:rPr lang="fr-FR" sz="1100" spc="0" dirty="0">
                <a:solidFill>
                  <a:schemeClr val="accent5"/>
                </a:solidFill>
                <a:latin typeface="Arial" panose="020B0604020202020204" pitchFamily="34" charset="0"/>
                <a:cs typeface="Arial" panose="020B0604020202020204" pitchFamily="34" charset="0"/>
              </a:rPr>
              <a:t>Variables d’ajustement : une baisse très réduite en 2021</a:t>
            </a:r>
          </a:p>
          <a:p>
            <a:pPr>
              <a:lnSpc>
                <a:spcPct val="100000"/>
              </a:lnSpc>
            </a:pPr>
            <a:endParaRPr lang="fr-FR" sz="1100" b="0" spc="0" dirty="0">
              <a:latin typeface="Arial" panose="020B0604020202020204" pitchFamily="34" charset="0"/>
              <a:cs typeface="Arial" panose="020B0604020202020204" pitchFamily="34" charset="0"/>
            </a:endParaRPr>
          </a:p>
          <a:p>
            <a:pPr>
              <a:lnSpc>
                <a:spcPct val="100000"/>
              </a:lnSpc>
            </a:pPr>
            <a:r>
              <a:rPr lang="fr-FR" sz="1100" b="0" spc="0" dirty="0">
                <a:latin typeface="Arial" panose="020B0604020202020204" pitchFamily="34" charset="0"/>
                <a:cs typeface="Arial" panose="020B0604020202020204" pitchFamily="34" charset="0"/>
              </a:rPr>
              <a:t>La LFI prévoit une minoration très limitée des variables d’ajustement de 50millions€ pour 2021, uniquement fléchée sur les départements et régions. Les variables d’ajustement du bloc communal sont totalement épargnées.</a:t>
            </a:r>
            <a:endParaRPr lang="fr-FR" sz="1100" b="0" spc="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2217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E8A5955-CF1C-4C01-BBEC-A264D4A0684D}"/>
              </a:ext>
            </a:extLst>
          </p:cNvPr>
          <p:cNvSpPr>
            <a:spLocks noGrp="1"/>
          </p:cNvSpPr>
          <p:nvPr>
            <p:ph idx="1"/>
          </p:nvPr>
        </p:nvSpPr>
        <p:spPr>
          <a:xfrm>
            <a:off x="2152650" y="1630297"/>
            <a:ext cx="7886700" cy="4482179"/>
          </a:xfrm>
        </p:spPr>
        <p:txBody>
          <a:bodyPr>
            <a:normAutofit fontScale="47500" lnSpcReduction="20000"/>
          </a:bodyPr>
          <a:lstStyle/>
          <a:p>
            <a:pPr>
              <a:spcBef>
                <a:spcPts val="0"/>
              </a:spcBef>
            </a:pPr>
            <a:endParaRPr lang="fr-FR" sz="3750" b="1" i="1" dirty="0">
              <a:solidFill>
                <a:schemeClr val="accent6"/>
              </a:solidFill>
              <a:cs typeface="Arial" panose="020B0604020202020204" pitchFamily="34" charset="0"/>
            </a:endParaRPr>
          </a:p>
          <a:p>
            <a:pPr marL="571500" indent="-571500">
              <a:spcBef>
                <a:spcPts val="0"/>
              </a:spcBef>
              <a:buFont typeface="Wingdings" panose="05000000000000000000" pitchFamily="2" charset="2"/>
              <a:buChar char="Ø"/>
            </a:pPr>
            <a:r>
              <a:rPr lang="fr-FR" sz="3750" b="1" dirty="0">
                <a:solidFill>
                  <a:schemeClr val="accent6"/>
                </a:solidFill>
                <a:cs typeface="Arial" panose="020B0604020202020204" pitchFamily="34" charset="0"/>
              </a:rPr>
              <a:t>Gel de l’enveloppe globale de la DGF en 2021</a:t>
            </a:r>
          </a:p>
          <a:p>
            <a:pPr algn="just">
              <a:spcBef>
                <a:spcPts val="0"/>
              </a:spcBef>
              <a:buClr>
                <a:prstClr val="white">
                  <a:lumMod val="65000"/>
                </a:prstClr>
              </a:buClr>
            </a:pPr>
            <a:endParaRPr lang="fr-FR" sz="2625" dirty="0">
              <a:solidFill>
                <a:prstClr val="black"/>
              </a:solidFill>
              <a:cs typeface="Arial" panose="020B0604020202020204" pitchFamily="34" charset="0"/>
            </a:endParaRPr>
          </a:p>
          <a:p>
            <a:pPr marL="1257300" lvl="1" indent="-571500" algn="just">
              <a:spcBef>
                <a:spcPts val="0"/>
              </a:spcBef>
              <a:buClr>
                <a:schemeClr val="accent6"/>
              </a:buClr>
              <a:buFont typeface="Wingdings" panose="05000000000000000000" pitchFamily="2" charset="2"/>
              <a:buChar char="§"/>
            </a:pPr>
            <a:r>
              <a:rPr lang="fr-FR" sz="3600" dirty="0">
                <a:solidFill>
                  <a:prstClr val="black"/>
                </a:solidFill>
                <a:cs typeface="Arial" panose="020B0604020202020204" pitchFamily="34" charset="0"/>
              </a:rPr>
              <a:t>Pour la 4</a:t>
            </a:r>
            <a:r>
              <a:rPr lang="fr-FR" sz="3600" baseline="30000" dirty="0">
                <a:solidFill>
                  <a:prstClr val="black"/>
                </a:solidFill>
                <a:cs typeface="Arial" panose="020B0604020202020204" pitchFamily="34" charset="0"/>
              </a:rPr>
              <a:t>ème</a:t>
            </a:r>
            <a:r>
              <a:rPr lang="fr-FR" sz="3600" dirty="0">
                <a:solidFill>
                  <a:prstClr val="black"/>
                </a:solidFill>
                <a:cs typeface="Arial" panose="020B0604020202020204" pitchFamily="34" charset="0"/>
              </a:rPr>
              <a:t> année consécutive, le montant total de la DGF est </a:t>
            </a:r>
            <a:r>
              <a:rPr lang="fr-FR" sz="3600" b="1" dirty="0">
                <a:solidFill>
                  <a:prstClr val="black"/>
                </a:solidFill>
                <a:cs typeface="Arial" panose="020B0604020202020204" pitchFamily="34" charset="0"/>
              </a:rPr>
              <a:t>gelé</a:t>
            </a:r>
          </a:p>
          <a:p>
            <a:pPr lvl="1" algn="just">
              <a:spcBef>
                <a:spcPts val="0"/>
              </a:spcBef>
              <a:buClr>
                <a:schemeClr val="accent3"/>
              </a:buClr>
            </a:pPr>
            <a:endParaRPr lang="fr-FR" sz="3600" b="1" u="sng" dirty="0">
              <a:solidFill>
                <a:prstClr val="black"/>
              </a:solidFill>
              <a:cs typeface="Arial" panose="020B0604020202020204" pitchFamily="34" charset="0"/>
            </a:endParaRPr>
          </a:p>
          <a:p>
            <a:pPr marL="1257300" lvl="1" indent="-571500" algn="just">
              <a:spcBef>
                <a:spcPts val="0"/>
              </a:spcBef>
              <a:buClr>
                <a:schemeClr val="accent6"/>
              </a:buClr>
              <a:buFont typeface="Wingdings" panose="05000000000000000000" pitchFamily="2" charset="2"/>
              <a:buChar char="§"/>
            </a:pPr>
            <a:r>
              <a:rPr lang="fr-FR" sz="3600" dirty="0">
                <a:solidFill>
                  <a:prstClr val="black"/>
                </a:solidFill>
                <a:cs typeface="Arial" panose="020B0604020202020204" pitchFamily="34" charset="0"/>
              </a:rPr>
              <a:t>La</a:t>
            </a:r>
            <a:r>
              <a:rPr lang="fr-FR" sz="3600" b="1" dirty="0">
                <a:solidFill>
                  <a:prstClr val="black"/>
                </a:solidFill>
                <a:cs typeface="Arial" panose="020B0604020202020204" pitchFamily="34" charset="0"/>
              </a:rPr>
              <a:t> </a:t>
            </a:r>
            <a:r>
              <a:rPr lang="fr-FR" sz="3600" dirty="0">
                <a:solidFill>
                  <a:prstClr val="black"/>
                </a:solidFill>
                <a:cs typeface="Arial" panose="020B0604020202020204" pitchFamily="34" charset="0"/>
              </a:rPr>
              <a:t>LF 2021 prévoit un montant de DGF à </a:t>
            </a:r>
            <a:r>
              <a:rPr lang="fr-FR" sz="3600" b="1" dirty="0">
                <a:solidFill>
                  <a:prstClr val="black"/>
                </a:solidFill>
                <a:cs typeface="Arial" panose="020B0604020202020204" pitchFamily="34" charset="0"/>
              </a:rPr>
              <a:t>26,7 milliards d’euros </a:t>
            </a:r>
          </a:p>
          <a:p>
            <a:pPr lvl="1" algn="just">
              <a:spcBef>
                <a:spcPts val="0"/>
              </a:spcBef>
              <a:buClr>
                <a:schemeClr val="accent3"/>
              </a:buClr>
            </a:pPr>
            <a:endParaRPr lang="fr-FR" sz="3600" b="1" dirty="0">
              <a:solidFill>
                <a:prstClr val="black"/>
              </a:solidFill>
              <a:cs typeface="Arial" panose="020B0604020202020204" pitchFamily="34" charset="0"/>
            </a:endParaRPr>
          </a:p>
          <a:p>
            <a:pPr marL="1257300" lvl="1" indent="-571500" algn="just">
              <a:spcBef>
                <a:spcPts val="0"/>
              </a:spcBef>
              <a:buClr>
                <a:schemeClr val="accent6"/>
              </a:buClr>
              <a:buFont typeface="Wingdings" panose="05000000000000000000" pitchFamily="2" charset="2"/>
              <a:buChar char="§"/>
            </a:pPr>
            <a:r>
              <a:rPr lang="fr-FR" sz="3600" dirty="0">
                <a:solidFill>
                  <a:prstClr val="black"/>
                </a:solidFill>
                <a:cs typeface="Arial" panose="020B0604020202020204" pitchFamily="34" charset="0"/>
              </a:rPr>
              <a:t>La stabilisation de la DGF correspond en réalité à un gel de ressources et à une perte de pouvoir d’achat pour le bloc communal</a:t>
            </a:r>
          </a:p>
          <a:p>
            <a:pPr algn="just">
              <a:spcBef>
                <a:spcPts val="0"/>
              </a:spcBef>
              <a:buClr>
                <a:schemeClr val="accent3"/>
              </a:buClr>
            </a:pPr>
            <a:endParaRPr lang="fr-FR" sz="2625" dirty="0">
              <a:solidFill>
                <a:prstClr val="black"/>
              </a:solidFill>
              <a:cs typeface="Arial" panose="020B0604020202020204" pitchFamily="34" charset="0"/>
            </a:endParaRPr>
          </a:p>
          <a:p>
            <a:pPr>
              <a:spcBef>
                <a:spcPts val="0"/>
              </a:spcBef>
            </a:pPr>
            <a:endParaRPr lang="fr-FR" sz="3750" b="1" i="1" dirty="0">
              <a:solidFill>
                <a:schemeClr val="accent3"/>
              </a:solidFill>
              <a:cs typeface="Arial" panose="020B0604020202020204" pitchFamily="34" charset="0"/>
            </a:endParaRPr>
          </a:p>
          <a:p>
            <a:pPr marL="571500" indent="-571500">
              <a:spcBef>
                <a:spcPts val="0"/>
              </a:spcBef>
              <a:buClr>
                <a:schemeClr val="accent6"/>
              </a:buClr>
              <a:buFont typeface="Wingdings" panose="05000000000000000000" pitchFamily="2" charset="2"/>
              <a:buChar char="Ø"/>
            </a:pPr>
            <a:r>
              <a:rPr lang="fr-FR" sz="3750" b="1" dirty="0">
                <a:solidFill>
                  <a:schemeClr val="accent6"/>
                </a:solidFill>
                <a:cs typeface="Arial" panose="020B0604020202020204" pitchFamily="34" charset="0"/>
              </a:rPr>
              <a:t>Poursuite des variations individuelles de DGF</a:t>
            </a:r>
          </a:p>
          <a:p>
            <a:pPr algn="just">
              <a:spcBef>
                <a:spcPts val="0"/>
              </a:spcBef>
              <a:buClr>
                <a:prstClr val="white">
                  <a:lumMod val="65000"/>
                </a:prstClr>
              </a:buClr>
            </a:pPr>
            <a:endParaRPr lang="fr-FR" sz="2625" dirty="0">
              <a:solidFill>
                <a:prstClr val="black"/>
              </a:solidFill>
              <a:cs typeface="Arial" panose="020B0604020202020204" pitchFamily="34" charset="0"/>
            </a:endParaRPr>
          </a:p>
          <a:p>
            <a:pPr marL="1257300" lvl="1" indent="-571500" algn="just">
              <a:spcBef>
                <a:spcPts val="0"/>
              </a:spcBef>
              <a:buClr>
                <a:schemeClr val="accent6"/>
              </a:buClr>
              <a:buFont typeface="Wingdings" panose="05000000000000000000" pitchFamily="2" charset="2"/>
              <a:buChar char="§"/>
            </a:pPr>
            <a:r>
              <a:rPr lang="fr-FR" sz="3600" dirty="0">
                <a:solidFill>
                  <a:prstClr val="black"/>
                </a:solidFill>
                <a:cs typeface="Arial" panose="020B0604020202020204" pitchFamily="34" charset="0"/>
              </a:rPr>
              <a:t>Toutefois, comme lors des années précédentes, la LF propose de financer en interne la totalité des besoins constatés au sein de la DGF par des écrêtements effectués sur les communes et les EPCI</a:t>
            </a:r>
          </a:p>
          <a:p>
            <a:pPr lvl="1" algn="just">
              <a:spcBef>
                <a:spcPts val="0"/>
              </a:spcBef>
              <a:buClr>
                <a:schemeClr val="accent3"/>
              </a:buClr>
            </a:pPr>
            <a:endParaRPr lang="fr-FR" sz="3600" dirty="0">
              <a:solidFill>
                <a:prstClr val="black"/>
              </a:solidFill>
              <a:cs typeface="Arial" panose="020B0604020202020204" pitchFamily="34" charset="0"/>
            </a:endParaRPr>
          </a:p>
          <a:p>
            <a:pPr marL="1257300" lvl="1" indent="-571500" algn="just">
              <a:spcBef>
                <a:spcPts val="0"/>
              </a:spcBef>
              <a:buClr>
                <a:schemeClr val="accent6"/>
              </a:buClr>
              <a:buFont typeface="Wingdings" panose="05000000000000000000" pitchFamily="2" charset="2"/>
              <a:buChar char="§"/>
            </a:pPr>
            <a:r>
              <a:rPr lang="fr-FR" sz="3600" dirty="0">
                <a:solidFill>
                  <a:prstClr val="black"/>
                </a:solidFill>
                <a:cs typeface="Arial" panose="020B0604020202020204" pitchFamily="34" charset="0"/>
              </a:rPr>
              <a:t>Par conséquent, ces redéploiements de crédits, opérés dans une enveloppe gelée, se traduiront, comme en 2020, par des variations de DGF individuelles, à la hausse ou à la baisse selon la situation des communes et des EPCI</a:t>
            </a:r>
          </a:p>
          <a:p>
            <a:pPr lvl="1" algn="just">
              <a:spcBef>
                <a:spcPts val="0"/>
              </a:spcBef>
              <a:buClr>
                <a:schemeClr val="accent3"/>
              </a:buClr>
            </a:pPr>
            <a:endParaRPr lang="fr-FR" sz="3600" dirty="0">
              <a:solidFill>
                <a:prstClr val="black"/>
              </a:solidFill>
              <a:cs typeface="Arial" panose="020B0604020202020204" pitchFamily="34" charset="0"/>
            </a:endParaRPr>
          </a:p>
          <a:p>
            <a:pPr marL="1257300" lvl="1" indent="-571500" algn="just">
              <a:spcBef>
                <a:spcPts val="0"/>
              </a:spcBef>
              <a:buClr>
                <a:schemeClr val="accent6"/>
              </a:buClr>
              <a:buFont typeface="Wingdings" panose="05000000000000000000" pitchFamily="2" charset="2"/>
              <a:buChar char="§"/>
            </a:pPr>
            <a:r>
              <a:rPr lang="fr-FR" sz="3600" dirty="0">
                <a:solidFill>
                  <a:prstClr val="black"/>
                </a:solidFill>
                <a:cs typeface="Arial" panose="020B0604020202020204" pitchFamily="34" charset="0"/>
              </a:rPr>
              <a:t>La LF prévoit que les écrêtements sur les communes et les EPCI financeront la hausse de la dotation d’intercommunalité (+ 30 M€)</a:t>
            </a:r>
          </a:p>
          <a:p>
            <a:pPr marL="214313" indent="-214313" algn="just">
              <a:spcBef>
                <a:spcPts val="0"/>
              </a:spcBef>
              <a:buClr>
                <a:schemeClr val="accent3"/>
              </a:buClr>
              <a:buFont typeface="Wingdings" panose="05000000000000000000" pitchFamily="2" charset="2"/>
              <a:buChar char="q"/>
            </a:pPr>
            <a:endParaRPr lang="fr-FR" sz="1350" b="1" u="sng" dirty="0">
              <a:solidFill>
                <a:prstClr val="black"/>
              </a:solidFill>
              <a:cs typeface="Arial" panose="020B0604020202020204" pitchFamily="34" charset="0"/>
            </a:endParaRPr>
          </a:p>
          <a:p>
            <a:pPr algn="just">
              <a:spcBef>
                <a:spcPts val="0"/>
              </a:spcBef>
              <a:buClr>
                <a:schemeClr val="accent3"/>
              </a:buClr>
            </a:pPr>
            <a:endParaRPr lang="fr-FR" sz="1425" dirty="0">
              <a:solidFill>
                <a:prstClr val="black"/>
              </a:solidFill>
              <a:cs typeface="Arial" panose="020B0604020202020204" pitchFamily="34" charset="0"/>
            </a:endParaRPr>
          </a:p>
          <a:p>
            <a:pPr algn="just">
              <a:spcBef>
                <a:spcPts val="0"/>
              </a:spcBef>
              <a:buClr>
                <a:schemeClr val="accent3"/>
              </a:buClr>
            </a:pPr>
            <a:endParaRPr lang="fr-FR" sz="1425" dirty="0">
              <a:solidFill>
                <a:prstClr val="black"/>
              </a:solidFill>
              <a:cs typeface="Arial" panose="020B0604020202020204" pitchFamily="34" charset="0"/>
            </a:endParaRPr>
          </a:p>
          <a:p>
            <a:pPr algn="just">
              <a:spcBef>
                <a:spcPts val="0"/>
              </a:spcBef>
              <a:buClr>
                <a:schemeClr val="accent3"/>
              </a:buClr>
            </a:pPr>
            <a:r>
              <a:rPr lang="fr-FR" dirty="0">
                <a:solidFill>
                  <a:prstClr val="black"/>
                </a:solidFill>
                <a:latin typeface="+mn-lt"/>
                <a:cs typeface="Arial" panose="020B0604020202020204" pitchFamily="34" charset="0"/>
              </a:rPr>
              <a:t>	</a:t>
            </a:r>
            <a:endParaRPr lang="fr-FR" dirty="0">
              <a:latin typeface="+mn-lt"/>
            </a:endParaRPr>
          </a:p>
        </p:txBody>
      </p:sp>
      <p:sp>
        <p:nvSpPr>
          <p:cNvPr id="30" name="Espace réservé de la date 3">
            <a:extLst>
              <a:ext uri="{FF2B5EF4-FFF2-40B4-BE49-F238E27FC236}">
                <a16:creationId xmlns:a16="http://schemas.microsoft.com/office/drawing/2014/main" id="{EF2FFCDD-1CAD-4FD5-930B-C75C8FA38AE1}"/>
              </a:ext>
            </a:extLst>
          </p:cNvPr>
          <p:cNvSpPr>
            <a:spLocks noGrp="1"/>
          </p:cNvSpPr>
          <p:nvPr>
            <p:ph type="dt" sz="half" idx="10"/>
          </p:nvPr>
        </p:nvSpPr>
        <p:spPr>
          <a:xfrm>
            <a:off x="2152650" y="5624513"/>
            <a:ext cx="2057400" cy="273844"/>
          </a:xfrm>
        </p:spPr>
        <p:txBody>
          <a:bodyPr/>
          <a:lstStyle/>
          <a:p>
            <a:fld id="{02D2D289-E9DB-4833-89A6-E758A4E87AE4}" type="datetime2">
              <a:rPr lang="fr-FR" smtClean="0"/>
              <a:t>vendredi 26 février 2021</a:t>
            </a:fld>
            <a:endParaRPr lang="fr-FR" dirty="0"/>
          </a:p>
        </p:txBody>
      </p:sp>
      <p:sp>
        <p:nvSpPr>
          <p:cNvPr id="6" name="Espace réservé du numéro de diapositive 5">
            <a:extLst>
              <a:ext uri="{FF2B5EF4-FFF2-40B4-BE49-F238E27FC236}">
                <a16:creationId xmlns:a16="http://schemas.microsoft.com/office/drawing/2014/main" id="{C3536C26-239E-4399-A9B0-D6E9C419A492}"/>
              </a:ext>
            </a:extLst>
          </p:cNvPr>
          <p:cNvSpPr>
            <a:spLocks noGrp="1"/>
          </p:cNvSpPr>
          <p:nvPr>
            <p:ph type="sldNum" sz="quarter" idx="12"/>
          </p:nvPr>
        </p:nvSpPr>
        <p:spPr/>
        <p:txBody>
          <a:bodyPr/>
          <a:lstStyle/>
          <a:p>
            <a:fld id="{13DEEDC0-82B3-4E10-9A3F-129451AFC2F1}" type="slidenum">
              <a:rPr lang="fr-FR" smtClean="0"/>
              <a:pPr/>
              <a:t>11</a:t>
            </a:fld>
            <a:endParaRPr lang="fr-FR" dirty="0"/>
          </a:p>
        </p:txBody>
      </p:sp>
      <p:sp>
        <p:nvSpPr>
          <p:cNvPr id="8" name="Titre 1">
            <a:extLst>
              <a:ext uri="{FF2B5EF4-FFF2-40B4-BE49-F238E27FC236}">
                <a16:creationId xmlns:a16="http://schemas.microsoft.com/office/drawing/2014/main" id="{6394DA6A-A335-478F-B988-784A4EF449D7}"/>
              </a:ext>
            </a:extLst>
          </p:cNvPr>
          <p:cNvSpPr txBox="1">
            <a:spLocks/>
          </p:cNvSpPr>
          <p:nvPr/>
        </p:nvSpPr>
        <p:spPr>
          <a:xfrm>
            <a:off x="2157620" y="857251"/>
            <a:ext cx="7886700" cy="559622"/>
          </a:xfrm>
          <a:prstGeom prst="rect">
            <a:avLst/>
          </a:prstGeom>
          <a:noFill/>
          <a:ln>
            <a:noFill/>
          </a:ln>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2800" b="1" kern="1200" spc="-150">
                <a:solidFill>
                  <a:schemeClr val="tx1"/>
                </a:solidFill>
                <a:latin typeface="+mj-lt"/>
                <a:ea typeface="+mj-ea"/>
                <a:cs typeface="+mj-cs"/>
              </a:defRPr>
            </a:lvl1pPr>
          </a:lstStyle>
          <a:p>
            <a:r>
              <a:rPr lang="fr-FR" sz="2200" dirty="0"/>
              <a:t> 2.1 Les concours financiers de l’Etat </a:t>
            </a:r>
            <a:r>
              <a:rPr lang="fr-FR" sz="1500" dirty="0"/>
              <a:t>	</a:t>
            </a:r>
          </a:p>
          <a:p>
            <a:r>
              <a:rPr lang="fr-FR" sz="1500" dirty="0">
                <a:solidFill>
                  <a:schemeClr val="accent3"/>
                </a:solidFill>
              </a:rPr>
              <a:t>	</a:t>
            </a:r>
            <a:endParaRPr lang="fr-FR" sz="1500" dirty="0"/>
          </a:p>
        </p:txBody>
      </p:sp>
      <p:sp>
        <p:nvSpPr>
          <p:cNvPr id="2" name="Espace réservé du pied de page 1"/>
          <p:cNvSpPr>
            <a:spLocks noGrp="1"/>
          </p:cNvSpPr>
          <p:nvPr>
            <p:ph type="ftr" sz="quarter" idx="11"/>
          </p:nvPr>
        </p:nvSpPr>
        <p:spPr/>
        <p:txBody>
          <a:bodyPr/>
          <a:lstStyle/>
          <a:p>
            <a:r>
              <a:rPr lang="fr-FR"/>
              <a:t>R.O.B. 2021</a:t>
            </a:r>
            <a:endParaRPr lang="fr-FR" dirty="0"/>
          </a:p>
        </p:txBody>
      </p:sp>
    </p:spTree>
    <p:extLst>
      <p:ext uri="{BB962C8B-B14F-4D97-AF65-F5344CB8AC3E}">
        <p14:creationId xmlns:p14="http://schemas.microsoft.com/office/powerpoint/2010/main" val="241885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FDAF34-E51D-46DD-8D4F-B0C6CB28EAEC}"/>
              </a:ext>
            </a:extLst>
          </p:cNvPr>
          <p:cNvSpPr>
            <a:spLocks noGrp="1"/>
          </p:cNvSpPr>
          <p:nvPr>
            <p:ph type="title"/>
          </p:nvPr>
        </p:nvSpPr>
        <p:spPr>
          <a:xfrm>
            <a:off x="1657700" y="384818"/>
            <a:ext cx="7886700" cy="719278"/>
          </a:xfrm>
        </p:spPr>
        <p:txBody>
          <a:bodyPr>
            <a:normAutofit fontScale="90000"/>
          </a:bodyPr>
          <a:lstStyle/>
          <a:p>
            <a:r>
              <a:rPr lang="fr-FR" sz="2400" dirty="0"/>
              <a:t>2.2 La neutralisation de la suppression de la TH</a:t>
            </a:r>
            <a:br>
              <a:rPr lang="fr-FR" sz="2400" dirty="0"/>
            </a:br>
            <a:br>
              <a:rPr lang="fr-FR" dirty="0"/>
            </a:br>
            <a:r>
              <a:rPr lang="fr-FR" sz="2000" dirty="0">
                <a:solidFill>
                  <a:schemeClr val="accent6"/>
                </a:solidFill>
              </a:rPr>
              <a:t>Rappel</a:t>
            </a:r>
          </a:p>
        </p:txBody>
      </p:sp>
      <p:pic>
        <p:nvPicPr>
          <p:cNvPr id="12" name="Picture 2" descr="Finances - Cluses Arve &amp; montagnes">
            <a:extLst>
              <a:ext uri="{FF2B5EF4-FFF2-40B4-BE49-F238E27FC236}">
                <a16:creationId xmlns:a16="http://schemas.microsoft.com/office/drawing/2014/main" id="{CDCD3ABF-6750-4143-8229-830F95E82E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334897" y="980302"/>
            <a:ext cx="5018903" cy="5020447"/>
          </a:xfrm>
          <a:prstGeom prst="rect">
            <a:avLst/>
          </a:prstGeom>
          <a:solidFill>
            <a:srgbClr val="FFFFFF"/>
          </a:solidFill>
        </p:spPr>
      </p:pic>
      <p:sp>
        <p:nvSpPr>
          <p:cNvPr id="4" name="Espace réservé de la date 3">
            <a:extLst>
              <a:ext uri="{FF2B5EF4-FFF2-40B4-BE49-F238E27FC236}">
                <a16:creationId xmlns:a16="http://schemas.microsoft.com/office/drawing/2014/main" id="{F622F38F-C809-4054-B58A-5421F2BCB951}"/>
              </a:ext>
            </a:extLst>
          </p:cNvPr>
          <p:cNvSpPr>
            <a:spLocks noGrp="1"/>
          </p:cNvSpPr>
          <p:nvPr>
            <p:ph type="dt" sz="half" idx="10"/>
          </p:nvPr>
        </p:nvSpPr>
        <p:spPr>
          <a:xfrm>
            <a:off x="2152650" y="5726906"/>
            <a:ext cx="2057400" cy="273844"/>
          </a:xfrm>
        </p:spPr>
        <p:txBody>
          <a:bodyPr/>
          <a:lstStyle/>
          <a:p>
            <a:fld id="{2ABC9E1F-25C2-454A-9043-A649A894A00D}" type="datetime2">
              <a:rPr lang="fr-FR" smtClean="0"/>
              <a:t>vendredi 26 février 2021</a:t>
            </a:fld>
            <a:endParaRPr lang="fr-FR" dirty="0"/>
          </a:p>
        </p:txBody>
      </p:sp>
      <p:sp>
        <p:nvSpPr>
          <p:cNvPr id="6" name="Espace réservé du numéro de diapositive 5">
            <a:extLst>
              <a:ext uri="{FF2B5EF4-FFF2-40B4-BE49-F238E27FC236}">
                <a16:creationId xmlns:a16="http://schemas.microsoft.com/office/drawing/2014/main" id="{15CB7057-315B-432B-AF9C-AF75EECC3DD8}"/>
              </a:ext>
            </a:extLst>
          </p:cNvPr>
          <p:cNvSpPr>
            <a:spLocks noGrp="1"/>
          </p:cNvSpPr>
          <p:nvPr>
            <p:ph type="sldNum" sz="quarter" idx="12"/>
          </p:nvPr>
        </p:nvSpPr>
        <p:spPr/>
        <p:txBody>
          <a:bodyPr/>
          <a:lstStyle/>
          <a:p>
            <a:fld id="{13DEEDC0-82B3-4E10-9A3F-129451AFC2F1}" type="slidenum">
              <a:rPr lang="fr-FR" smtClean="0"/>
              <a:pPr/>
              <a:t>12</a:t>
            </a:fld>
            <a:endParaRPr lang="fr-FR" dirty="0"/>
          </a:p>
        </p:txBody>
      </p:sp>
      <p:sp>
        <p:nvSpPr>
          <p:cNvPr id="10" name="Content Placeholder 3">
            <a:extLst>
              <a:ext uri="{FF2B5EF4-FFF2-40B4-BE49-F238E27FC236}">
                <a16:creationId xmlns:a16="http://schemas.microsoft.com/office/drawing/2014/main" id="{E68F8B76-9700-4A4C-AACB-D7320C9D36CE}"/>
              </a:ext>
            </a:extLst>
          </p:cNvPr>
          <p:cNvSpPr txBox="1">
            <a:spLocks/>
          </p:cNvSpPr>
          <p:nvPr/>
        </p:nvSpPr>
        <p:spPr>
          <a:xfrm>
            <a:off x="453007" y="1654974"/>
            <a:ext cx="5791274" cy="4071932"/>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Tx/>
              <a:buNone/>
              <a:defRPr sz="2000" kern="1200">
                <a:solidFill>
                  <a:schemeClr val="tx1"/>
                </a:solidFill>
                <a:latin typeface="Sofia Pro Light" panose="020B0000000000000000"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Light" panose="020B0000000000000000"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Light" panose="020B0000000000000000"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Light" panose="020B0000000000000000"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Light" panose="020B0000000000000000"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defTabSz="685800">
              <a:spcBef>
                <a:spcPts val="750"/>
              </a:spcBef>
              <a:buClr>
                <a:srgbClr val="0096AA"/>
              </a:buClr>
              <a:buFont typeface="Wingdings" panose="05000000000000000000" pitchFamily="2" charset="2"/>
              <a:buChar char="Ø"/>
              <a:defRPr/>
            </a:pPr>
            <a:r>
              <a:rPr lang="fr-FR" sz="1400" dirty="0">
                <a:solidFill>
                  <a:schemeClr val="accent6"/>
                </a:solidFill>
                <a:latin typeface="Sofia Pro Semi Bold" panose="020B0000000000000000" pitchFamily="34" charset="0"/>
              </a:rPr>
              <a:t>Pourquoi la suppression de la TH ? </a:t>
            </a:r>
          </a:p>
          <a:p>
            <a:pPr marL="728663" lvl="1" indent="-214313" algn="just" defTabSz="685800">
              <a:spcBef>
                <a:spcPts val="375"/>
              </a:spcBef>
              <a:buClr>
                <a:schemeClr val="accent6"/>
              </a:buClr>
              <a:buFont typeface="Wingdings" panose="05000000000000000000" pitchFamily="2" charset="2"/>
              <a:buChar char="§"/>
              <a:defRPr/>
            </a:pPr>
            <a:r>
              <a:rPr lang="fr-FR" sz="1400" dirty="0">
                <a:solidFill>
                  <a:srgbClr val="000000"/>
                </a:solidFill>
              </a:rPr>
              <a:t>Un </a:t>
            </a:r>
            <a:r>
              <a:rPr lang="fr-FR" sz="1400" dirty="0">
                <a:solidFill>
                  <a:srgbClr val="000000"/>
                </a:solidFill>
                <a:latin typeface="Sofia Pro Semi Bold" panose="020B0000000000000000" pitchFamily="34" charset="0"/>
              </a:rPr>
              <a:t>impôt local décrié </a:t>
            </a:r>
            <a:r>
              <a:rPr lang="fr-FR" sz="1400" dirty="0">
                <a:solidFill>
                  <a:srgbClr val="000000"/>
                </a:solidFill>
              </a:rPr>
              <a:t>pour son injustice</a:t>
            </a:r>
          </a:p>
          <a:p>
            <a:pPr marL="728663" lvl="1" indent="-214313" algn="just" defTabSz="685800">
              <a:spcBef>
                <a:spcPts val="375"/>
              </a:spcBef>
              <a:buClr>
                <a:schemeClr val="accent6"/>
              </a:buClr>
              <a:buFont typeface="Wingdings" panose="05000000000000000000" pitchFamily="2" charset="2"/>
              <a:buChar char="§"/>
              <a:defRPr/>
            </a:pPr>
            <a:r>
              <a:rPr lang="fr-FR" sz="1400" dirty="0">
                <a:solidFill>
                  <a:srgbClr val="000000"/>
                </a:solidFill>
              </a:rPr>
              <a:t>Une promesse </a:t>
            </a:r>
            <a:r>
              <a:rPr lang="fr-FR" sz="1400" dirty="0">
                <a:solidFill>
                  <a:srgbClr val="000000"/>
                </a:solidFill>
                <a:latin typeface="Sofia Pro Medium" panose="020B0000000000000000" pitchFamily="34" charset="0"/>
              </a:rPr>
              <a:t>d’amélioration du pouvoir d’achat </a:t>
            </a:r>
            <a:r>
              <a:rPr lang="fr-FR" sz="1400" dirty="0">
                <a:solidFill>
                  <a:srgbClr val="000000"/>
                </a:solidFill>
              </a:rPr>
              <a:t>des ménages</a:t>
            </a:r>
          </a:p>
          <a:p>
            <a:pPr marL="728663" lvl="1" indent="-214313" algn="just" defTabSz="685800">
              <a:spcBef>
                <a:spcPts val="375"/>
              </a:spcBef>
              <a:buClr>
                <a:schemeClr val="accent6"/>
              </a:buClr>
              <a:buFont typeface="Wingdings" panose="05000000000000000000" pitchFamily="2" charset="2"/>
              <a:buChar char="§"/>
              <a:defRPr/>
            </a:pPr>
            <a:r>
              <a:rPr lang="fr-FR" sz="1400" dirty="0"/>
              <a:t>Une proposition élargie à </a:t>
            </a:r>
            <a:r>
              <a:rPr lang="fr-FR" sz="1400" dirty="0">
                <a:latin typeface="Sofia Pro Medium" panose="020B0000000000000000" pitchFamily="34" charset="0"/>
              </a:rPr>
              <a:t>tous les foyers </a:t>
            </a:r>
            <a:r>
              <a:rPr lang="fr-FR" sz="1400" dirty="0"/>
              <a:t>pour assurer l’équité entre contribuables </a:t>
            </a:r>
            <a:endParaRPr lang="fr-FR" sz="1400" dirty="0">
              <a:solidFill>
                <a:schemeClr val="accent6"/>
              </a:solidFill>
            </a:endParaRPr>
          </a:p>
          <a:p>
            <a:pPr marL="285750" indent="-285750" algn="just" defTabSz="685800">
              <a:spcBef>
                <a:spcPts val="750"/>
              </a:spcBef>
              <a:buClr>
                <a:srgbClr val="0096AA"/>
              </a:buClr>
              <a:buFont typeface="Wingdings" panose="05000000000000000000" pitchFamily="2" charset="2"/>
              <a:buChar char="Ø"/>
              <a:defRPr/>
            </a:pPr>
            <a:r>
              <a:rPr lang="fr-FR" sz="1400" dirty="0">
                <a:solidFill>
                  <a:schemeClr val="accent6"/>
                </a:solidFill>
                <a:latin typeface="Sofia Pro Semi Bold" panose="020B0000000000000000" pitchFamily="34" charset="0"/>
              </a:rPr>
              <a:t>Le périmètre des ressources concernées </a:t>
            </a:r>
          </a:p>
          <a:p>
            <a:pPr marL="728663" lvl="1" indent="-214313" algn="just" defTabSz="685800">
              <a:spcBef>
                <a:spcPts val="375"/>
              </a:spcBef>
              <a:buClr>
                <a:schemeClr val="accent6"/>
              </a:buClr>
              <a:buFont typeface="Wingdings" panose="05000000000000000000" pitchFamily="2" charset="2"/>
              <a:buChar char="§"/>
              <a:defRPr/>
            </a:pPr>
            <a:r>
              <a:rPr lang="fr-FR" sz="1400" dirty="0">
                <a:solidFill>
                  <a:srgbClr val="000000"/>
                </a:solidFill>
                <a:latin typeface="Sofia Pro Semi Bold" panose="020B0000000000000000" pitchFamily="34" charset="0"/>
              </a:rPr>
              <a:t>Est supprimée </a:t>
            </a:r>
            <a:r>
              <a:rPr lang="fr-FR" sz="1400" dirty="0">
                <a:solidFill>
                  <a:srgbClr val="000000"/>
                </a:solidFill>
              </a:rPr>
              <a:t>: la taxe d’habitation sur les résidences principales</a:t>
            </a:r>
          </a:p>
          <a:p>
            <a:pPr marL="728663" lvl="1" indent="-214313" algn="just" defTabSz="685800">
              <a:spcBef>
                <a:spcPts val="375"/>
              </a:spcBef>
              <a:buClr>
                <a:schemeClr val="accent6"/>
              </a:buClr>
              <a:buFont typeface="Wingdings" panose="05000000000000000000" pitchFamily="2" charset="2"/>
              <a:buChar char="§"/>
              <a:defRPr/>
            </a:pPr>
            <a:r>
              <a:rPr lang="fr-FR" sz="1400" dirty="0">
                <a:solidFill>
                  <a:srgbClr val="000000"/>
                </a:solidFill>
                <a:latin typeface="Sofia Pro Semi Bold" panose="020B0000000000000000" pitchFamily="34" charset="0"/>
              </a:rPr>
              <a:t>Sont maintenues </a:t>
            </a:r>
            <a:r>
              <a:rPr lang="fr-FR" sz="1400" dirty="0">
                <a:solidFill>
                  <a:srgbClr val="000000"/>
                </a:solidFill>
              </a:rPr>
              <a:t>: une “taxe d’habitation sur les résidences secondaires et les autres locaux meublés non affectés à l’habitation principale » (THRS) y compris la majoration, la THLV (logements vacants)</a:t>
            </a:r>
          </a:p>
          <a:p>
            <a:pPr marL="728663" lvl="1" indent="-214313" algn="just" defTabSz="685800">
              <a:spcBef>
                <a:spcPts val="375"/>
              </a:spcBef>
              <a:buClr>
                <a:schemeClr val="accent6"/>
              </a:buClr>
              <a:buFont typeface="Wingdings" panose="05000000000000000000" pitchFamily="2" charset="2"/>
              <a:buChar char="§"/>
              <a:defRPr/>
            </a:pPr>
            <a:r>
              <a:rPr lang="fr-FR" sz="1400" dirty="0">
                <a:solidFill>
                  <a:srgbClr val="000000"/>
                </a:solidFill>
                <a:latin typeface="Sofia Pro Semi Bold" panose="020B0000000000000000" pitchFamily="34" charset="0"/>
              </a:rPr>
              <a:t>Les taxes adossées à la TH </a:t>
            </a:r>
            <a:r>
              <a:rPr lang="fr-FR" sz="1400" dirty="0">
                <a:solidFill>
                  <a:srgbClr val="000000"/>
                </a:solidFill>
              </a:rPr>
              <a:t>(TSE et GEMAPI) deviennent adossées à la THRS</a:t>
            </a:r>
            <a:endParaRPr lang="fr-FR" sz="1400" dirty="0">
              <a:solidFill>
                <a:schemeClr val="accent6"/>
              </a:solidFill>
            </a:endParaRPr>
          </a:p>
          <a:p>
            <a:pPr marL="285750" indent="-285750" algn="just" defTabSz="685800">
              <a:lnSpc>
                <a:spcPct val="100000"/>
              </a:lnSpc>
              <a:spcBef>
                <a:spcPts val="750"/>
              </a:spcBef>
              <a:buClr>
                <a:srgbClr val="0096AA"/>
              </a:buClr>
              <a:buFont typeface="Wingdings" panose="05000000000000000000" pitchFamily="2" charset="2"/>
              <a:buChar char="Ø"/>
              <a:defRPr/>
            </a:pPr>
            <a:r>
              <a:rPr lang="fr-FR" sz="1400" dirty="0">
                <a:solidFill>
                  <a:schemeClr val="accent6"/>
                </a:solidFill>
                <a:latin typeface="Sofia Pro Semi Bold" panose="020B0000000000000000" pitchFamily="34" charset="0"/>
              </a:rPr>
              <a:t>Une nouvelle répartition des ressources publiques </a:t>
            </a:r>
          </a:p>
          <a:p>
            <a:pPr marL="728663" lvl="1" indent="-214313" algn="just" defTabSz="685800">
              <a:spcBef>
                <a:spcPts val="375"/>
              </a:spcBef>
              <a:buClr>
                <a:schemeClr val="accent6"/>
              </a:buClr>
              <a:buFont typeface="Wingdings" panose="05000000000000000000" pitchFamily="2" charset="2"/>
              <a:buChar char="§"/>
              <a:defRPr/>
            </a:pPr>
            <a:r>
              <a:rPr lang="fr-FR" sz="1400" dirty="0">
                <a:solidFill>
                  <a:srgbClr val="000000"/>
                </a:solidFill>
              </a:rPr>
              <a:t>Redescente de la TFB département aux seules communes en 2021</a:t>
            </a:r>
          </a:p>
          <a:p>
            <a:pPr marL="728663" lvl="1" indent="-214313" algn="just" defTabSz="685800">
              <a:spcBef>
                <a:spcPts val="375"/>
              </a:spcBef>
              <a:buClr>
                <a:schemeClr val="accent6"/>
              </a:buClr>
              <a:buFont typeface="Wingdings" panose="05000000000000000000" pitchFamily="2" charset="2"/>
              <a:buChar char="§"/>
              <a:defRPr/>
            </a:pPr>
            <a:r>
              <a:rPr lang="fr-FR" sz="1400" dirty="0">
                <a:solidFill>
                  <a:srgbClr val="000000"/>
                </a:solidFill>
              </a:rPr>
              <a:t>Attribution d’une fraction de TVA aux EPCI et aux départements</a:t>
            </a:r>
          </a:p>
          <a:p>
            <a:pPr marL="514350" lvl="1" indent="0" algn="just" defTabSz="685800">
              <a:spcBef>
                <a:spcPts val="375"/>
              </a:spcBef>
              <a:buClr>
                <a:srgbClr val="2EB2A7"/>
              </a:buClr>
              <a:buNone/>
              <a:defRPr/>
            </a:pPr>
            <a:endParaRPr lang="fr-FR" sz="1400" dirty="0">
              <a:solidFill>
                <a:srgbClr val="000000"/>
              </a:solidFill>
            </a:endParaRPr>
          </a:p>
          <a:p>
            <a:pPr marL="514350" lvl="1" indent="0" algn="just" defTabSz="685800">
              <a:spcBef>
                <a:spcPts val="375"/>
              </a:spcBef>
              <a:buClr>
                <a:srgbClr val="2EB2A7"/>
              </a:buClr>
              <a:buNone/>
              <a:defRPr/>
            </a:pPr>
            <a:endParaRPr lang="fr-FR" sz="1400" dirty="0">
              <a:solidFill>
                <a:srgbClr val="000000"/>
              </a:solidFill>
            </a:endParaRPr>
          </a:p>
        </p:txBody>
      </p:sp>
      <p:sp>
        <p:nvSpPr>
          <p:cNvPr id="3" name="Espace réservé du pied de page 2"/>
          <p:cNvSpPr>
            <a:spLocks noGrp="1"/>
          </p:cNvSpPr>
          <p:nvPr>
            <p:ph type="ftr" sz="quarter" idx="11"/>
          </p:nvPr>
        </p:nvSpPr>
        <p:spPr/>
        <p:txBody>
          <a:bodyPr/>
          <a:lstStyle/>
          <a:p>
            <a:r>
              <a:rPr lang="fr-FR"/>
              <a:t>R.O.B. 2021</a:t>
            </a:r>
            <a:endParaRPr lang="fr-FR" dirty="0"/>
          </a:p>
        </p:txBody>
      </p:sp>
    </p:spTree>
    <p:extLst>
      <p:ext uri="{BB962C8B-B14F-4D97-AF65-F5344CB8AC3E}">
        <p14:creationId xmlns:p14="http://schemas.microsoft.com/office/powerpoint/2010/main" val="324848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20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2000"/>
                                        <p:tgtEl>
                                          <p:spTgt spid="1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2000"/>
                                        <p:tgtEl>
                                          <p:spTgt spid="1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2000"/>
                                        <p:tgtEl>
                                          <p:spTgt spid="10">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xEl>
                                              <p:pRg st="5" end="5"/>
                                            </p:txEl>
                                          </p:spTgt>
                                        </p:tgtEl>
                                        <p:attrNameLst>
                                          <p:attrName>style.visibility</p:attrName>
                                        </p:attrNameLst>
                                      </p:cBhvr>
                                      <p:to>
                                        <p:strVal val="visible"/>
                                      </p:to>
                                    </p:set>
                                    <p:animEffect transition="in" filter="fade">
                                      <p:cBhvr>
                                        <p:cTn id="24" dur="2000"/>
                                        <p:tgtEl>
                                          <p:spTgt spid="10">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fade">
                                      <p:cBhvr>
                                        <p:cTn id="27" dur="2000"/>
                                        <p:tgtEl>
                                          <p:spTgt spid="10">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xEl>
                                              <p:pRg st="7" end="7"/>
                                            </p:txEl>
                                          </p:spTgt>
                                        </p:tgtEl>
                                        <p:attrNameLst>
                                          <p:attrName>style.visibility</p:attrName>
                                        </p:attrNameLst>
                                      </p:cBhvr>
                                      <p:to>
                                        <p:strVal val="visible"/>
                                      </p:to>
                                    </p:set>
                                    <p:animEffect transition="in" filter="fade">
                                      <p:cBhvr>
                                        <p:cTn id="30" dur="2000"/>
                                        <p:tgtEl>
                                          <p:spTgt spid="10">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animEffect transition="in" filter="fade">
                                      <p:cBhvr>
                                        <p:cTn id="35" dur="2000"/>
                                        <p:tgtEl>
                                          <p:spTgt spid="10">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xEl>
                                              <p:pRg st="9" end="9"/>
                                            </p:txEl>
                                          </p:spTgt>
                                        </p:tgtEl>
                                        <p:attrNameLst>
                                          <p:attrName>style.visibility</p:attrName>
                                        </p:attrNameLst>
                                      </p:cBhvr>
                                      <p:to>
                                        <p:strVal val="visible"/>
                                      </p:to>
                                    </p:set>
                                    <p:animEffect transition="in" filter="fade">
                                      <p:cBhvr>
                                        <p:cTn id="38" dur="2000"/>
                                        <p:tgtEl>
                                          <p:spTgt spid="10">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xEl>
                                              <p:pRg st="10" end="10"/>
                                            </p:txEl>
                                          </p:spTgt>
                                        </p:tgtEl>
                                        <p:attrNameLst>
                                          <p:attrName>style.visibility</p:attrName>
                                        </p:attrNameLst>
                                      </p:cBhvr>
                                      <p:to>
                                        <p:strVal val="visible"/>
                                      </p:to>
                                    </p:set>
                                    <p:animEffect transition="in" filter="fade">
                                      <p:cBhvr>
                                        <p:cTn id="41" dur="2000"/>
                                        <p:tgtEl>
                                          <p:spTgt spid="10">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EE38C330-DEFA-4215-9B4E-729B80E5487B}"/>
              </a:ext>
            </a:extLst>
          </p:cNvPr>
          <p:cNvSpPr>
            <a:spLocks noGrp="1"/>
          </p:cNvSpPr>
          <p:nvPr>
            <p:ph type="title"/>
          </p:nvPr>
        </p:nvSpPr>
        <p:spPr>
          <a:xfrm>
            <a:off x="2152650" y="857251"/>
            <a:ext cx="7886700" cy="719278"/>
          </a:xfrm>
        </p:spPr>
        <p:txBody>
          <a:bodyPr>
            <a:normAutofit/>
          </a:bodyPr>
          <a:lstStyle/>
          <a:p>
            <a:r>
              <a:rPr lang="fr-FR" sz="2400" dirty="0"/>
              <a:t>2.2 La neutralisation de la suppression de la TH</a:t>
            </a:r>
            <a:br>
              <a:rPr lang="fr-FR" dirty="0"/>
            </a:br>
            <a:r>
              <a:rPr lang="fr-FR" sz="2000" dirty="0">
                <a:solidFill>
                  <a:schemeClr val="accent3"/>
                </a:solidFill>
              </a:rPr>
              <a:t>	</a:t>
            </a:r>
          </a:p>
        </p:txBody>
      </p:sp>
      <p:sp>
        <p:nvSpPr>
          <p:cNvPr id="13" name="Espace réservé du contenu 2">
            <a:extLst>
              <a:ext uri="{FF2B5EF4-FFF2-40B4-BE49-F238E27FC236}">
                <a16:creationId xmlns:a16="http://schemas.microsoft.com/office/drawing/2014/main" id="{2F37C0F2-7607-4C08-9AD5-FEED8EC886B8}"/>
              </a:ext>
            </a:extLst>
          </p:cNvPr>
          <p:cNvSpPr>
            <a:spLocks noGrp="1"/>
          </p:cNvSpPr>
          <p:nvPr>
            <p:ph idx="1"/>
          </p:nvPr>
        </p:nvSpPr>
        <p:spPr>
          <a:xfrm>
            <a:off x="2152650" y="1576528"/>
            <a:ext cx="7886700" cy="4131656"/>
          </a:xfrm>
        </p:spPr>
        <p:txBody>
          <a:bodyPr>
            <a:normAutofit fontScale="70000" lnSpcReduction="20000"/>
          </a:bodyPr>
          <a:lstStyle/>
          <a:p>
            <a:pPr indent="-171450" algn="ctr">
              <a:buClr>
                <a:schemeClr val="accent3"/>
              </a:buClr>
            </a:pPr>
            <a:endParaRPr lang="fr-FR" dirty="0">
              <a:latin typeface="Sofia Pro Semi Bold" panose="020B0000000000000000" pitchFamily="34" charset="0"/>
            </a:endParaRPr>
          </a:p>
          <a:p>
            <a:pPr marL="171450" indent="-342900" algn="just">
              <a:buClr>
                <a:schemeClr val="accent6"/>
              </a:buClr>
              <a:buFont typeface="Wingdings" panose="05000000000000000000" pitchFamily="2" charset="2"/>
              <a:buChar char="Ø"/>
            </a:pPr>
            <a:r>
              <a:rPr lang="fr-FR" dirty="0">
                <a:latin typeface="Sofia Pro Medium" panose="020B0000000000000000" pitchFamily="34" charset="0"/>
              </a:rPr>
              <a:t>Sur la pression fiscale des taxes « annexes »</a:t>
            </a:r>
          </a:p>
          <a:p>
            <a:pPr algn="just">
              <a:buClr>
                <a:schemeClr val="accent2"/>
              </a:buClr>
            </a:pPr>
            <a:r>
              <a:rPr lang="fr-FR" dirty="0"/>
              <a:t>Incidence de la suppression de la TH sur le calcul des contributions fiscalisées et GEMAPI avec une répartition des financements qui devraient mécaniquement peser plus sur le contribuable propriétaire foncier ou entrepreneur </a:t>
            </a:r>
          </a:p>
          <a:p>
            <a:pPr algn="just">
              <a:buClr>
                <a:schemeClr val="accent2"/>
              </a:buClr>
            </a:pPr>
            <a:endParaRPr lang="fr-FR" dirty="0"/>
          </a:p>
          <a:p>
            <a:pPr marL="171450" indent="-342900" algn="just">
              <a:buClr>
                <a:schemeClr val="accent6"/>
              </a:buClr>
              <a:buFont typeface="Wingdings" panose="05000000000000000000" pitchFamily="2" charset="2"/>
              <a:buChar char="Ø"/>
            </a:pPr>
            <a:r>
              <a:rPr lang="fr-FR" dirty="0">
                <a:latin typeface="Sofia Pro Medium" panose="020B0000000000000000" pitchFamily="34" charset="0"/>
              </a:rPr>
              <a:t>Sur les règles de liens entre les taux </a:t>
            </a:r>
          </a:p>
          <a:p>
            <a:pPr algn="just">
              <a:buClr>
                <a:schemeClr val="accent2"/>
              </a:buClr>
            </a:pPr>
            <a:r>
              <a:rPr lang="fr-FR" dirty="0"/>
              <a:t>La TFB prend la place de la TH comme élément pivot vis-à-vis des autres taxes : perte de la liberté de variation de cette taxe qui sert à beaucoup de pactes financiers et fiscaux</a:t>
            </a:r>
          </a:p>
          <a:p>
            <a:pPr algn="just">
              <a:buClr>
                <a:schemeClr val="accent2"/>
              </a:buClr>
            </a:pPr>
            <a:endParaRPr lang="fr-FR" dirty="0"/>
          </a:p>
          <a:p>
            <a:pPr marL="171450" indent="-342900" algn="just">
              <a:buClr>
                <a:schemeClr val="accent6"/>
              </a:buClr>
              <a:buFont typeface="Wingdings" panose="05000000000000000000" pitchFamily="2" charset="2"/>
              <a:buChar char="Ø"/>
            </a:pPr>
            <a:r>
              <a:rPr lang="fr-FR" dirty="0">
                <a:latin typeface="Sofia Pro Medium" panose="020B0000000000000000" pitchFamily="34" charset="0"/>
              </a:rPr>
              <a:t>Sur les pactes financiers et fiscaux des ensembles intercommunaux</a:t>
            </a:r>
          </a:p>
          <a:p>
            <a:pPr algn="just">
              <a:buClr>
                <a:schemeClr val="accent2"/>
              </a:buClr>
            </a:pPr>
            <a:r>
              <a:rPr lang="fr-FR" dirty="0"/>
              <a:t>Obsolescence programmée et mise en place nécessaire de nouveaux pactes</a:t>
            </a:r>
          </a:p>
          <a:p>
            <a:pPr algn="just">
              <a:buClr>
                <a:schemeClr val="accent2"/>
              </a:buClr>
            </a:pPr>
            <a:endParaRPr lang="fr-FR" dirty="0"/>
          </a:p>
          <a:p>
            <a:pPr marL="171450" indent="-342900" algn="just">
              <a:buClr>
                <a:schemeClr val="accent6"/>
              </a:buClr>
              <a:buFont typeface="Wingdings" panose="05000000000000000000" pitchFamily="2" charset="2"/>
              <a:buChar char="Ø"/>
            </a:pPr>
            <a:r>
              <a:rPr lang="fr-FR" dirty="0">
                <a:latin typeface="Sofia Pro Medium" panose="020B0000000000000000" pitchFamily="34" charset="0"/>
              </a:rPr>
              <a:t>Sur les dispositifs de péréquation</a:t>
            </a:r>
          </a:p>
          <a:p>
            <a:pPr algn="just">
              <a:buClr>
                <a:schemeClr val="accent2"/>
              </a:buClr>
            </a:pPr>
            <a:r>
              <a:rPr lang="fr-FR" dirty="0"/>
              <a:t>Refonte nécessaire des critères de péréquation, notamment des potentiels financiers avec le risque de pénaliser les territoires avec de faibles potentiels fiscaux de TH</a:t>
            </a:r>
          </a:p>
        </p:txBody>
      </p:sp>
      <p:sp>
        <p:nvSpPr>
          <p:cNvPr id="4" name="Espace réservé de la date 3">
            <a:extLst>
              <a:ext uri="{FF2B5EF4-FFF2-40B4-BE49-F238E27FC236}">
                <a16:creationId xmlns:a16="http://schemas.microsoft.com/office/drawing/2014/main" id="{F622F38F-C809-4054-B58A-5421F2BCB951}"/>
              </a:ext>
            </a:extLst>
          </p:cNvPr>
          <p:cNvSpPr>
            <a:spLocks noGrp="1"/>
          </p:cNvSpPr>
          <p:nvPr>
            <p:ph type="dt" sz="half" idx="10"/>
          </p:nvPr>
        </p:nvSpPr>
        <p:spPr>
          <a:xfrm>
            <a:off x="2152650" y="5726906"/>
            <a:ext cx="2057400" cy="273844"/>
          </a:xfrm>
        </p:spPr>
        <p:txBody>
          <a:bodyPr/>
          <a:lstStyle/>
          <a:p>
            <a:fld id="{8B1327B7-AD07-48A3-A3AF-CB78685A96BE}" type="datetime2">
              <a:rPr lang="fr-FR" smtClean="0"/>
              <a:t>vendredi 26 février 2021</a:t>
            </a:fld>
            <a:endParaRPr lang="fr-FR" dirty="0"/>
          </a:p>
        </p:txBody>
      </p:sp>
      <p:sp>
        <p:nvSpPr>
          <p:cNvPr id="6" name="Espace réservé du numéro de diapositive 5">
            <a:extLst>
              <a:ext uri="{FF2B5EF4-FFF2-40B4-BE49-F238E27FC236}">
                <a16:creationId xmlns:a16="http://schemas.microsoft.com/office/drawing/2014/main" id="{15CB7057-315B-432B-AF9C-AF75EECC3DD8}"/>
              </a:ext>
            </a:extLst>
          </p:cNvPr>
          <p:cNvSpPr>
            <a:spLocks noGrp="1"/>
          </p:cNvSpPr>
          <p:nvPr>
            <p:ph type="sldNum" sz="quarter" idx="12"/>
          </p:nvPr>
        </p:nvSpPr>
        <p:spPr/>
        <p:txBody>
          <a:bodyPr/>
          <a:lstStyle/>
          <a:p>
            <a:fld id="{13DEEDC0-82B3-4E10-9A3F-129451AFC2F1}" type="slidenum">
              <a:rPr lang="fr-FR" smtClean="0"/>
              <a:pPr/>
              <a:t>13</a:t>
            </a:fld>
            <a:endParaRPr lang="fr-FR" dirty="0"/>
          </a:p>
        </p:txBody>
      </p:sp>
      <p:sp>
        <p:nvSpPr>
          <p:cNvPr id="2" name="Espace réservé du pied de page 1"/>
          <p:cNvSpPr>
            <a:spLocks noGrp="1"/>
          </p:cNvSpPr>
          <p:nvPr>
            <p:ph type="ftr" sz="quarter" idx="11"/>
          </p:nvPr>
        </p:nvSpPr>
        <p:spPr/>
        <p:txBody>
          <a:bodyPr/>
          <a:lstStyle/>
          <a:p>
            <a:r>
              <a:rPr lang="fr-FR"/>
              <a:t>R.O.B. 2021</a:t>
            </a:r>
            <a:endParaRPr lang="fr-FR" dirty="0"/>
          </a:p>
        </p:txBody>
      </p:sp>
    </p:spTree>
    <p:extLst>
      <p:ext uri="{BB962C8B-B14F-4D97-AF65-F5344CB8AC3E}">
        <p14:creationId xmlns:p14="http://schemas.microsoft.com/office/powerpoint/2010/main" val="271128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20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20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fade">
                                      <p:cBhvr>
                                        <p:cTn id="17" dur="2000"/>
                                        <p:tgtEl>
                                          <p:spTgt spid="1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5" end="5"/>
                                            </p:txEl>
                                          </p:spTgt>
                                        </p:tgtEl>
                                        <p:attrNameLst>
                                          <p:attrName>style.visibility</p:attrName>
                                        </p:attrNameLst>
                                      </p:cBhvr>
                                      <p:to>
                                        <p:strVal val="visible"/>
                                      </p:to>
                                    </p:set>
                                    <p:animEffect transition="in" filter="fade">
                                      <p:cBhvr>
                                        <p:cTn id="22" dur="2000"/>
                                        <p:tgtEl>
                                          <p:spTgt spid="1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7" end="7"/>
                                            </p:txEl>
                                          </p:spTgt>
                                        </p:tgtEl>
                                        <p:attrNameLst>
                                          <p:attrName>style.visibility</p:attrName>
                                        </p:attrNameLst>
                                      </p:cBhvr>
                                      <p:to>
                                        <p:strVal val="visible"/>
                                      </p:to>
                                    </p:set>
                                    <p:animEffect transition="in" filter="fade">
                                      <p:cBhvr>
                                        <p:cTn id="27" dur="2000"/>
                                        <p:tgtEl>
                                          <p:spTgt spid="1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xEl>
                                              <p:pRg st="8" end="8"/>
                                            </p:txEl>
                                          </p:spTgt>
                                        </p:tgtEl>
                                        <p:attrNameLst>
                                          <p:attrName>style.visibility</p:attrName>
                                        </p:attrNameLst>
                                      </p:cBhvr>
                                      <p:to>
                                        <p:strVal val="visible"/>
                                      </p:to>
                                    </p:set>
                                    <p:animEffect transition="in" filter="fade">
                                      <p:cBhvr>
                                        <p:cTn id="32" dur="2000"/>
                                        <p:tgtEl>
                                          <p:spTgt spid="1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xEl>
                                              <p:pRg st="10" end="10"/>
                                            </p:txEl>
                                          </p:spTgt>
                                        </p:tgtEl>
                                        <p:attrNameLst>
                                          <p:attrName>style.visibility</p:attrName>
                                        </p:attrNameLst>
                                      </p:cBhvr>
                                      <p:to>
                                        <p:strVal val="visible"/>
                                      </p:to>
                                    </p:set>
                                    <p:animEffect transition="in" filter="fade">
                                      <p:cBhvr>
                                        <p:cTn id="37" dur="2000"/>
                                        <p:tgtEl>
                                          <p:spTgt spid="1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xEl>
                                              <p:pRg st="11" end="11"/>
                                            </p:txEl>
                                          </p:spTgt>
                                        </p:tgtEl>
                                        <p:attrNameLst>
                                          <p:attrName>style.visibility</p:attrName>
                                        </p:attrNameLst>
                                      </p:cBhvr>
                                      <p:to>
                                        <p:strVal val="visible"/>
                                      </p:to>
                                    </p:set>
                                    <p:animEffect transition="in" filter="fade">
                                      <p:cBhvr>
                                        <p:cTn id="42" dur="2000"/>
                                        <p:tgtEl>
                                          <p:spTgt spid="1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10448818-2F4B-4E59-B17A-2B8962E10B07}"/>
              </a:ext>
            </a:extLst>
          </p:cNvPr>
          <p:cNvSpPr>
            <a:spLocks noGrp="1"/>
          </p:cNvSpPr>
          <p:nvPr>
            <p:ph type="title"/>
          </p:nvPr>
        </p:nvSpPr>
        <p:spPr>
          <a:xfrm>
            <a:off x="2152650" y="857251"/>
            <a:ext cx="7886700" cy="719278"/>
          </a:xfrm>
        </p:spPr>
        <p:txBody>
          <a:bodyPr>
            <a:normAutofit/>
          </a:bodyPr>
          <a:lstStyle/>
          <a:p>
            <a:r>
              <a:rPr lang="fr-FR" sz="2400" dirty="0"/>
              <a:t>2.2 La neutralisation de la suppression de la TH</a:t>
            </a:r>
            <a:br>
              <a:rPr lang="fr-FR" dirty="0"/>
            </a:br>
            <a:endParaRPr lang="fr-FR" sz="2000" dirty="0">
              <a:solidFill>
                <a:schemeClr val="accent3"/>
              </a:solidFill>
            </a:endParaRPr>
          </a:p>
        </p:txBody>
      </p:sp>
      <p:sp>
        <p:nvSpPr>
          <p:cNvPr id="8" name="Espace réservé du contenu 2">
            <a:extLst>
              <a:ext uri="{FF2B5EF4-FFF2-40B4-BE49-F238E27FC236}">
                <a16:creationId xmlns:a16="http://schemas.microsoft.com/office/drawing/2014/main" id="{BB63617F-9EEE-4FF3-B5CD-71BEB1A2ACC3}"/>
              </a:ext>
            </a:extLst>
          </p:cNvPr>
          <p:cNvSpPr>
            <a:spLocks noGrp="1"/>
          </p:cNvSpPr>
          <p:nvPr>
            <p:ph idx="1"/>
          </p:nvPr>
        </p:nvSpPr>
        <p:spPr>
          <a:xfrm>
            <a:off x="2152650" y="1836965"/>
            <a:ext cx="7886700" cy="3653008"/>
          </a:xfrm>
        </p:spPr>
        <p:txBody>
          <a:bodyPr>
            <a:normAutofit/>
          </a:bodyPr>
          <a:lstStyle/>
          <a:p>
            <a:pPr marL="285750" indent="-285750" algn="just">
              <a:buClr>
                <a:schemeClr val="accent6"/>
              </a:buClr>
              <a:buFont typeface="Wingdings" panose="05000000000000000000" pitchFamily="2" charset="2"/>
              <a:buChar char="Ø"/>
            </a:pPr>
            <a:r>
              <a:rPr lang="fr-FR" sz="1400" dirty="0"/>
              <a:t>La LF 2021 organise la neutralisation des effets de la suppression de la taxe d’habitation et de réduction de moitié des VL des établissements industriels sur les critères de répartition des dotations de péréquation. </a:t>
            </a:r>
          </a:p>
          <a:p>
            <a:pPr algn="just"/>
            <a:r>
              <a:rPr lang="fr-FR" sz="1400" i="1" dirty="0">
                <a:latin typeface="Sofia Pro Semi Bold" panose="020B0000000000000000" pitchFamily="34" charset="0"/>
              </a:rPr>
              <a:t>« Les indicateurs financiers [potentiels fiscaux, financiers, effort fiscal, potentiel financier agrégé, effort fiscal agrégé] de chaque commune ou ensemble intercommunal sont, chacun, majorés ou minorés d’une fraction de correction visant à égaliser les variations de ces indicateurs liés »</a:t>
            </a:r>
          </a:p>
          <a:p>
            <a:endParaRPr lang="fr-FR" sz="1400" dirty="0">
              <a:latin typeface="Sofia Pro Semi Bold" panose="020B0000000000000000" pitchFamily="34" charset="0"/>
            </a:endParaRPr>
          </a:p>
          <a:p>
            <a:pPr marL="285750" indent="-285750" algn="just">
              <a:buClr>
                <a:schemeClr val="accent6"/>
              </a:buClr>
              <a:buFont typeface="Wingdings" panose="05000000000000000000" pitchFamily="2" charset="2"/>
              <a:buChar char="Ø"/>
            </a:pPr>
            <a:r>
              <a:rPr lang="fr-FR" sz="1400" dirty="0"/>
              <a:t>Les conditions précises de calcul ne sont pas détaillées par le PLF. Dans le principe, les critères 2021 seront recalculés sur la base des dispositions de 2022. L’écart résultant de ce calcul sera intégré dans le calcul des critères 2022 pour neutraliser les impacts précités. </a:t>
            </a:r>
          </a:p>
          <a:p>
            <a:pPr algn="just">
              <a:buClr>
                <a:schemeClr val="accent2"/>
              </a:buClr>
            </a:pPr>
            <a:endParaRPr lang="fr-FR" sz="1400" dirty="0"/>
          </a:p>
          <a:p>
            <a:pPr marL="285750" indent="-285750" algn="just">
              <a:buClr>
                <a:schemeClr val="accent6"/>
              </a:buClr>
              <a:buFont typeface="Wingdings" panose="05000000000000000000" pitchFamily="2" charset="2"/>
              <a:buChar char="Ø"/>
            </a:pPr>
            <a:r>
              <a:rPr lang="fr-FR" sz="1400" dirty="0"/>
              <a:t>La suppression progressive de ces ajustements est déjà prévue : «  </a:t>
            </a:r>
            <a:r>
              <a:rPr lang="fr-FR" sz="1400" i="1" dirty="0"/>
              <a:t>En 2023, les indicateurs financiers […] seront chacun majorés ou minorés du produit des fractions de correction […] calculées en 2022 par un coefficient de 90%. En 2024, ce coefficient est égal à 80%, puis il diminue de 20 points par an au cours des quatre exercices suivants </a:t>
            </a:r>
            <a:r>
              <a:rPr lang="fr-FR" sz="1400" dirty="0"/>
              <a:t>».</a:t>
            </a:r>
          </a:p>
          <a:p>
            <a:endParaRPr lang="fr-FR" dirty="0"/>
          </a:p>
          <a:p>
            <a:endParaRPr lang="fr-FR" dirty="0"/>
          </a:p>
          <a:p>
            <a:endParaRPr lang="fr-FR" dirty="0"/>
          </a:p>
        </p:txBody>
      </p:sp>
      <p:sp>
        <p:nvSpPr>
          <p:cNvPr id="4" name="Espace réservé de la date 3">
            <a:extLst>
              <a:ext uri="{FF2B5EF4-FFF2-40B4-BE49-F238E27FC236}">
                <a16:creationId xmlns:a16="http://schemas.microsoft.com/office/drawing/2014/main" id="{F622F38F-C809-4054-B58A-5421F2BCB951}"/>
              </a:ext>
            </a:extLst>
          </p:cNvPr>
          <p:cNvSpPr>
            <a:spLocks noGrp="1"/>
          </p:cNvSpPr>
          <p:nvPr>
            <p:ph type="dt" sz="half" idx="10"/>
          </p:nvPr>
        </p:nvSpPr>
        <p:spPr>
          <a:xfrm>
            <a:off x="2152650" y="5726906"/>
            <a:ext cx="2057400" cy="273844"/>
          </a:xfrm>
        </p:spPr>
        <p:txBody>
          <a:bodyPr/>
          <a:lstStyle/>
          <a:p>
            <a:fld id="{1B77E1F3-5D9B-45ED-BCC6-081F7DDA3C82}" type="datetime2">
              <a:rPr lang="fr-FR" smtClean="0"/>
              <a:t>vendredi 26 février 2021</a:t>
            </a:fld>
            <a:endParaRPr lang="fr-FR" dirty="0"/>
          </a:p>
        </p:txBody>
      </p:sp>
      <p:sp>
        <p:nvSpPr>
          <p:cNvPr id="6" name="Espace réservé du numéro de diapositive 5">
            <a:extLst>
              <a:ext uri="{FF2B5EF4-FFF2-40B4-BE49-F238E27FC236}">
                <a16:creationId xmlns:a16="http://schemas.microsoft.com/office/drawing/2014/main" id="{15CB7057-315B-432B-AF9C-AF75EECC3DD8}"/>
              </a:ext>
            </a:extLst>
          </p:cNvPr>
          <p:cNvSpPr>
            <a:spLocks noGrp="1"/>
          </p:cNvSpPr>
          <p:nvPr>
            <p:ph type="sldNum" sz="quarter" idx="12"/>
          </p:nvPr>
        </p:nvSpPr>
        <p:spPr/>
        <p:txBody>
          <a:bodyPr/>
          <a:lstStyle/>
          <a:p>
            <a:fld id="{13DEEDC0-82B3-4E10-9A3F-129451AFC2F1}" type="slidenum">
              <a:rPr lang="fr-FR" smtClean="0"/>
              <a:pPr/>
              <a:t>14</a:t>
            </a:fld>
            <a:endParaRPr lang="fr-FR" dirty="0"/>
          </a:p>
        </p:txBody>
      </p:sp>
      <p:sp>
        <p:nvSpPr>
          <p:cNvPr id="2" name="Espace réservé du pied de page 1"/>
          <p:cNvSpPr>
            <a:spLocks noGrp="1"/>
          </p:cNvSpPr>
          <p:nvPr>
            <p:ph type="ftr" sz="quarter" idx="11"/>
          </p:nvPr>
        </p:nvSpPr>
        <p:spPr/>
        <p:txBody>
          <a:bodyPr/>
          <a:lstStyle/>
          <a:p>
            <a:r>
              <a:rPr lang="fr-FR"/>
              <a:t>R.O.B. 2021</a:t>
            </a:r>
            <a:endParaRPr lang="fr-FR" dirty="0"/>
          </a:p>
        </p:txBody>
      </p:sp>
    </p:spTree>
    <p:extLst>
      <p:ext uri="{BB962C8B-B14F-4D97-AF65-F5344CB8AC3E}">
        <p14:creationId xmlns:p14="http://schemas.microsoft.com/office/powerpoint/2010/main" val="418396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20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FDAF34-E51D-46DD-8D4F-B0C6CB28EAEC}"/>
              </a:ext>
            </a:extLst>
          </p:cNvPr>
          <p:cNvSpPr>
            <a:spLocks noGrp="1"/>
          </p:cNvSpPr>
          <p:nvPr>
            <p:ph type="title"/>
          </p:nvPr>
        </p:nvSpPr>
        <p:spPr>
          <a:xfrm>
            <a:off x="2152650" y="857251"/>
            <a:ext cx="7886700" cy="719278"/>
          </a:xfrm>
        </p:spPr>
        <p:txBody>
          <a:bodyPr>
            <a:normAutofit/>
          </a:bodyPr>
          <a:lstStyle/>
          <a:p>
            <a:r>
              <a:rPr lang="fr-FR" sz="2400" dirty="0"/>
              <a:t>2.3 L’automatisation du FCTVA</a:t>
            </a:r>
            <a:br>
              <a:rPr lang="fr-FR" dirty="0"/>
            </a:br>
            <a:r>
              <a:rPr lang="fr-FR" sz="1350" dirty="0">
                <a:solidFill>
                  <a:schemeClr val="accent3"/>
                </a:solidFill>
              </a:rPr>
              <a:t>	</a:t>
            </a:r>
          </a:p>
        </p:txBody>
      </p:sp>
      <p:sp>
        <p:nvSpPr>
          <p:cNvPr id="9" name="Espace réservé du contenu 2">
            <a:extLst>
              <a:ext uri="{FF2B5EF4-FFF2-40B4-BE49-F238E27FC236}">
                <a16:creationId xmlns:a16="http://schemas.microsoft.com/office/drawing/2014/main" id="{11331D20-4383-49F5-B088-D8209625C193}"/>
              </a:ext>
            </a:extLst>
          </p:cNvPr>
          <p:cNvSpPr>
            <a:spLocks noGrp="1"/>
          </p:cNvSpPr>
          <p:nvPr>
            <p:ph idx="1"/>
          </p:nvPr>
        </p:nvSpPr>
        <p:spPr>
          <a:xfrm>
            <a:off x="2152650" y="1778183"/>
            <a:ext cx="7886700" cy="3711791"/>
          </a:xfrm>
        </p:spPr>
        <p:txBody>
          <a:bodyPr>
            <a:normAutofit/>
          </a:bodyPr>
          <a:lstStyle/>
          <a:p>
            <a:pPr algn="just">
              <a:buClr>
                <a:schemeClr val="accent2"/>
              </a:buClr>
            </a:pPr>
            <a:r>
              <a:rPr lang="fr-FR" sz="1400" dirty="0"/>
              <a:t>Longtemps ajournée en raison des </a:t>
            </a:r>
            <a:r>
              <a:rPr lang="fr-FR" sz="1400" dirty="0">
                <a:latin typeface="Sofia Pro Semi Bold" panose="020B0000000000000000" pitchFamily="34" charset="0"/>
              </a:rPr>
              <a:t>difficultés de mise en place et organisationnelle</a:t>
            </a:r>
            <a:r>
              <a:rPr lang="fr-FR" sz="1400" dirty="0"/>
              <a:t> qu’elle suscite, l’automatisation du FCTVA fait sa réapparition dans la LF 2021. Elle remplacerait la déclaration manuelle faite par les collectivités.</a:t>
            </a:r>
          </a:p>
          <a:p>
            <a:pPr algn="just">
              <a:buClr>
                <a:schemeClr val="accent2"/>
              </a:buClr>
            </a:pPr>
            <a:endParaRPr lang="fr-FR" sz="1400" dirty="0"/>
          </a:p>
          <a:p>
            <a:pPr lvl="1" algn="just">
              <a:buClr>
                <a:schemeClr val="accent2"/>
              </a:buClr>
              <a:buFont typeface="Wingdings" panose="05000000000000000000" pitchFamily="2" charset="2"/>
              <a:buChar char="q"/>
            </a:pPr>
            <a:r>
              <a:rPr lang="fr-FR" sz="1400" dirty="0"/>
              <a:t> L’automatisation du fonds conduirait à </a:t>
            </a:r>
            <a:r>
              <a:rPr lang="fr-FR" sz="1400" dirty="0">
                <a:latin typeface="Sofia Pro Semi Bold" panose="020B0000000000000000" pitchFamily="34" charset="0"/>
              </a:rPr>
              <a:t>utiliser la nomenclature comptable comme base d’éligibilité, et non plus la nature des dépenses. </a:t>
            </a:r>
            <a:r>
              <a:rPr lang="fr-FR" sz="1400" dirty="0"/>
              <a:t>C’est donc une réelle simplification pour les collectivités</a:t>
            </a:r>
          </a:p>
          <a:p>
            <a:pPr lvl="1" algn="just">
              <a:buClr>
                <a:schemeClr val="accent2"/>
              </a:buClr>
              <a:buFont typeface="Wingdings" panose="05000000000000000000" pitchFamily="2" charset="2"/>
              <a:buChar char="q"/>
            </a:pPr>
            <a:endParaRPr lang="fr-FR" sz="1400" dirty="0"/>
          </a:p>
          <a:p>
            <a:pPr lvl="1" algn="just">
              <a:buClr>
                <a:schemeClr val="accent2"/>
              </a:buClr>
              <a:buFont typeface="Wingdings" panose="05000000000000000000" pitchFamily="2" charset="2"/>
              <a:buChar char="q"/>
            </a:pPr>
            <a:r>
              <a:rPr lang="fr-FR" sz="1400" dirty="0"/>
              <a:t> Cette automatisation </a:t>
            </a:r>
            <a:r>
              <a:rPr lang="fr-FR" sz="1400" dirty="0">
                <a:latin typeface="Sofia Pro Semi Bold" panose="020B0000000000000000" pitchFamily="34" charset="0"/>
              </a:rPr>
              <a:t>présente un coût </a:t>
            </a:r>
            <a:r>
              <a:rPr lang="fr-FR" sz="1400" dirty="0"/>
              <a:t>:</a:t>
            </a:r>
          </a:p>
          <a:p>
            <a:pPr marL="771525" lvl="1" indent="-257175" algn="just">
              <a:buClr>
                <a:schemeClr val="accent2"/>
              </a:buClr>
              <a:buFont typeface="Wingdings" panose="05000000000000000000" pitchFamily="2" charset="2"/>
              <a:buChar char="ü"/>
            </a:pPr>
            <a:r>
              <a:rPr lang="fr-FR" sz="1400" dirty="0"/>
              <a:t>De mise en œuvre estimée à 235 M€ selon les années du cycle électoral avec un surcoût moyen de 113M€ par an</a:t>
            </a:r>
          </a:p>
          <a:p>
            <a:pPr marL="771525" lvl="1" indent="-257175" algn="just">
              <a:buClr>
                <a:schemeClr val="accent2"/>
              </a:buClr>
              <a:buFont typeface="Wingdings" panose="05000000000000000000" pitchFamily="2" charset="2"/>
              <a:buChar char="ü"/>
            </a:pPr>
            <a:r>
              <a:rPr lang="fr-FR" sz="1400" dirty="0"/>
              <a:t>Pour les collectivités, payée par la réduction des attributions du FCTVA</a:t>
            </a:r>
          </a:p>
        </p:txBody>
      </p:sp>
      <p:sp>
        <p:nvSpPr>
          <p:cNvPr id="4" name="Espace réservé de la date 3">
            <a:extLst>
              <a:ext uri="{FF2B5EF4-FFF2-40B4-BE49-F238E27FC236}">
                <a16:creationId xmlns:a16="http://schemas.microsoft.com/office/drawing/2014/main" id="{F622F38F-C809-4054-B58A-5421F2BCB951}"/>
              </a:ext>
            </a:extLst>
          </p:cNvPr>
          <p:cNvSpPr>
            <a:spLocks noGrp="1"/>
          </p:cNvSpPr>
          <p:nvPr>
            <p:ph type="dt" sz="half" idx="10"/>
          </p:nvPr>
        </p:nvSpPr>
        <p:spPr>
          <a:xfrm>
            <a:off x="2152650" y="5726906"/>
            <a:ext cx="2057400" cy="273844"/>
          </a:xfrm>
        </p:spPr>
        <p:txBody>
          <a:bodyPr/>
          <a:lstStyle/>
          <a:p>
            <a:fld id="{A620D6BC-B89D-4420-B4EA-206D92B79E35}" type="datetime2">
              <a:rPr lang="fr-FR" smtClean="0"/>
              <a:t>vendredi 26 février 2021</a:t>
            </a:fld>
            <a:endParaRPr lang="fr-FR" dirty="0"/>
          </a:p>
        </p:txBody>
      </p:sp>
      <p:sp>
        <p:nvSpPr>
          <p:cNvPr id="6" name="Espace réservé du numéro de diapositive 5">
            <a:extLst>
              <a:ext uri="{FF2B5EF4-FFF2-40B4-BE49-F238E27FC236}">
                <a16:creationId xmlns:a16="http://schemas.microsoft.com/office/drawing/2014/main" id="{15CB7057-315B-432B-AF9C-AF75EECC3DD8}"/>
              </a:ext>
            </a:extLst>
          </p:cNvPr>
          <p:cNvSpPr>
            <a:spLocks noGrp="1"/>
          </p:cNvSpPr>
          <p:nvPr>
            <p:ph type="sldNum" sz="quarter" idx="12"/>
          </p:nvPr>
        </p:nvSpPr>
        <p:spPr/>
        <p:txBody>
          <a:bodyPr/>
          <a:lstStyle/>
          <a:p>
            <a:fld id="{13DEEDC0-82B3-4E10-9A3F-129451AFC2F1}" type="slidenum">
              <a:rPr lang="fr-FR" smtClean="0"/>
              <a:pPr/>
              <a:t>15</a:t>
            </a:fld>
            <a:endParaRPr lang="fr-FR" dirty="0"/>
          </a:p>
        </p:txBody>
      </p:sp>
      <p:sp>
        <p:nvSpPr>
          <p:cNvPr id="3" name="Espace réservé du pied de page 2"/>
          <p:cNvSpPr>
            <a:spLocks noGrp="1"/>
          </p:cNvSpPr>
          <p:nvPr>
            <p:ph type="ftr" sz="quarter" idx="11"/>
          </p:nvPr>
        </p:nvSpPr>
        <p:spPr/>
        <p:txBody>
          <a:bodyPr/>
          <a:lstStyle/>
          <a:p>
            <a:r>
              <a:rPr lang="fr-FR"/>
              <a:t>R.O.B. 2021</a:t>
            </a:r>
            <a:endParaRPr lang="fr-FR" dirty="0"/>
          </a:p>
        </p:txBody>
      </p:sp>
    </p:spTree>
    <p:extLst>
      <p:ext uri="{BB962C8B-B14F-4D97-AF65-F5344CB8AC3E}">
        <p14:creationId xmlns:p14="http://schemas.microsoft.com/office/powerpoint/2010/main" val="304366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2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2000"/>
                                        <p:tgtEl>
                                          <p:spTgt spid="9">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xEl>
                                              <p:pRg st="5" end="5"/>
                                            </p:txEl>
                                          </p:spTgt>
                                        </p:tgtEl>
                                        <p:attrNameLst>
                                          <p:attrName>style.visibility</p:attrName>
                                        </p:attrNameLst>
                                      </p:cBhvr>
                                      <p:to>
                                        <p:strVal val="visible"/>
                                      </p:to>
                                    </p:set>
                                    <p:animEffect transition="in" filter="fade">
                                      <p:cBhvr>
                                        <p:cTn id="20" dur="2000"/>
                                        <p:tgtEl>
                                          <p:spTgt spid="9">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animEffect transition="in" filter="fade">
                                      <p:cBhvr>
                                        <p:cTn id="23" dur="2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5223FA0D-BBD6-4679-ACCD-2EC56B885AB3}"/>
              </a:ext>
            </a:extLst>
          </p:cNvPr>
          <p:cNvSpPr>
            <a:spLocks noGrp="1"/>
          </p:cNvSpPr>
          <p:nvPr>
            <p:ph idx="1"/>
          </p:nvPr>
        </p:nvSpPr>
        <p:spPr>
          <a:xfrm>
            <a:off x="1981200" y="2490537"/>
            <a:ext cx="8229600" cy="1588169"/>
          </a:xfrm>
          <a:solidFill>
            <a:schemeClr val="accent6"/>
          </a:solidFill>
        </p:spPr>
        <p:txBody>
          <a:bodyPr vert="horz" lIns="91440" tIns="45720" rIns="91440" bIns="45720" rtlCol="0" anchor="ctr">
            <a:normAutofit fontScale="25000" lnSpcReduction="20000"/>
          </a:bodyPr>
          <a:lstStyle/>
          <a:p>
            <a:pPr algn="ctr">
              <a:spcBef>
                <a:spcPct val="0"/>
              </a:spcBef>
              <a:buNone/>
            </a:pPr>
            <a:endParaRPr lang="fr-FR" altLang="fr-FR" sz="13300" b="1" dirty="0">
              <a:latin typeface="+mj-lt"/>
              <a:ea typeface="+mj-ea"/>
              <a:cs typeface="+mj-cs"/>
            </a:endParaRPr>
          </a:p>
          <a:p>
            <a:pPr algn="ctr">
              <a:spcBef>
                <a:spcPct val="0"/>
              </a:spcBef>
              <a:buNone/>
            </a:pPr>
            <a:r>
              <a:rPr lang="fr-FR" altLang="fr-FR" sz="13300" b="1" dirty="0">
                <a:latin typeface="+mj-lt"/>
                <a:ea typeface="+mj-ea"/>
                <a:cs typeface="+mj-cs"/>
              </a:rPr>
              <a:t>III – Les dispositions fiscales de la LF</a:t>
            </a:r>
          </a:p>
          <a:p>
            <a:pPr algn="ctr">
              <a:spcBef>
                <a:spcPct val="0"/>
              </a:spcBef>
              <a:buNone/>
            </a:pPr>
            <a:br>
              <a:rPr lang="fr-FR" altLang="fr-FR" sz="4400" dirty="0">
                <a:latin typeface="+mj-lt"/>
                <a:ea typeface="+mj-ea"/>
                <a:cs typeface="+mj-cs"/>
              </a:rPr>
            </a:br>
            <a:endParaRPr lang="fr-FR" sz="4400" dirty="0">
              <a:latin typeface="+mj-lt"/>
              <a:ea typeface="+mj-ea"/>
              <a:cs typeface="+mj-cs"/>
            </a:endParaRPr>
          </a:p>
        </p:txBody>
      </p:sp>
      <p:sp>
        <p:nvSpPr>
          <p:cNvPr id="4" name="Espace réservé de la date 3"/>
          <p:cNvSpPr>
            <a:spLocks noGrp="1"/>
          </p:cNvSpPr>
          <p:nvPr>
            <p:ph type="dt" sz="half" idx="10"/>
          </p:nvPr>
        </p:nvSpPr>
        <p:spPr/>
        <p:txBody>
          <a:bodyPr/>
          <a:lstStyle/>
          <a:p>
            <a:fld id="{14AF9D2C-3929-45A3-9502-353E19B4852B}" type="datetime2">
              <a:rPr lang="fr-FR" smtClean="0"/>
              <a:t>vendredi 26 février 2021</a:t>
            </a:fld>
            <a:endParaRPr lang="fr-FR" dirty="0"/>
          </a:p>
        </p:txBody>
      </p:sp>
      <p:sp>
        <p:nvSpPr>
          <p:cNvPr id="5" name="Espace réservé du numéro de diapositive 4"/>
          <p:cNvSpPr>
            <a:spLocks noGrp="1"/>
          </p:cNvSpPr>
          <p:nvPr>
            <p:ph type="sldNum" sz="quarter" idx="12"/>
          </p:nvPr>
        </p:nvSpPr>
        <p:spPr/>
        <p:txBody>
          <a:bodyPr/>
          <a:lstStyle/>
          <a:p>
            <a:fld id="{13001DB6-F993-934E-9905-3DC0CA5DBF23}" type="slidenum">
              <a:rPr lang="fr-FR" smtClean="0"/>
              <a:pPr/>
              <a:t>16</a:t>
            </a:fld>
            <a:endParaRPr lang="fr-FR"/>
          </a:p>
        </p:txBody>
      </p:sp>
      <p:sp>
        <p:nvSpPr>
          <p:cNvPr id="2" name="Espace réservé du pied de page 1"/>
          <p:cNvSpPr>
            <a:spLocks noGrp="1"/>
          </p:cNvSpPr>
          <p:nvPr>
            <p:ph type="ftr" sz="quarter" idx="11"/>
          </p:nvPr>
        </p:nvSpPr>
        <p:spPr/>
        <p:txBody>
          <a:bodyPr/>
          <a:lstStyle/>
          <a:p>
            <a:r>
              <a:rPr lang="fr-FR"/>
              <a:t>R.O.B. 2021</a:t>
            </a:r>
            <a:endParaRPr lang="fr-FR" dirty="0"/>
          </a:p>
        </p:txBody>
      </p:sp>
    </p:spTree>
    <p:extLst>
      <p:ext uri="{BB962C8B-B14F-4D97-AF65-F5344CB8AC3E}">
        <p14:creationId xmlns:p14="http://schemas.microsoft.com/office/powerpoint/2010/main" val="2544873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FDAF34-E51D-46DD-8D4F-B0C6CB28EAEC}"/>
              </a:ext>
            </a:extLst>
          </p:cNvPr>
          <p:cNvSpPr>
            <a:spLocks noGrp="1"/>
          </p:cNvSpPr>
          <p:nvPr>
            <p:ph type="title"/>
          </p:nvPr>
        </p:nvSpPr>
        <p:spPr>
          <a:xfrm>
            <a:off x="2152650" y="857251"/>
            <a:ext cx="7886700" cy="719278"/>
          </a:xfrm>
        </p:spPr>
        <p:txBody>
          <a:bodyPr>
            <a:normAutofit/>
          </a:bodyPr>
          <a:lstStyle/>
          <a:p>
            <a:r>
              <a:rPr lang="fr-FR" sz="2400" dirty="0"/>
              <a:t>3.1 La réduction des impôts de production</a:t>
            </a:r>
            <a:br>
              <a:rPr lang="fr-FR" dirty="0"/>
            </a:br>
            <a:endParaRPr lang="fr-FR" sz="1350" dirty="0">
              <a:solidFill>
                <a:schemeClr val="accent3"/>
              </a:solidFill>
            </a:endParaRPr>
          </a:p>
        </p:txBody>
      </p:sp>
      <p:sp>
        <p:nvSpPr>
          <p:cNvPr id="8" name="Espace réservé du contenu 2">
            <a:extLst>
              <a:ext uri="{FF2B5EF4-FFF2-40B4-BE49-F238E27FC236}">
                <a16:creationId xmlns:a16="http://schemas.microsoft.com/office/drawing/2014/main" id="{B2D13D1F-785A-4768-BE8D-61E1FCE6B283}"/>
              </a:ext>
            </a:extLst>
          </p:cNvPr>
          <p:cNvSpPr>
            <a:spLocks noGrp="1"/>
          </p:cNvSpPr>
          <p:nvPr>
            <p:ph idx="1"/>
          </p:nvPr>
        </p:nvSpPr>
        <p:spPr>
          <a:xfrm>
            <a:off x="2152650" y="1745525"/>
            <a:ext cx="7886700" cy="3744448"/>
          </a:xfrm>
        </p:spPr>
        <p:txBody>
          <a:bodyPr>
            <a:normAutofit/>
          </a:bodyPr>
          <a:lstStyle/>
          <a:p>
            <a:pPr algn="just">
              <a:buClr>
                <a:schemeClr val="accent2"/>
              </a:buClr>
            </a:pPr>
            <a:r>
              <a:rPr lang="fr-FR" sz="1400" dirty="0">
                <a:latin typeface="Sofia Pro Light" panose="020B0000000000000000" pitchFamily="34" charset="0"/>
              </a:rPr>
              <a:t>Pour stimuler la compétitivité des entreprises, la LF prévoit une diminution de 10 Mds€ des impôts dits de « production » sur l’année 2021. Cela se traduit par l’articulation des quatre mesures suivantes : </a:t>
            </a:r>
          </a:p>
          <a:p>
            <a:pPr algn="just">
              <a:buClr>
                <a:schemeClr val="accent2"/>
              </a:buClr>
            </a:pPr>
            <a:endParaRPr lang="fr-FR" sz="1400" dirty="0">
              <a:latin typeface="Sofia Pro Light" panose="020B0000000000000000" pitchFamily="34" charset="0"/>
            </a:endParaRPr>
          </a:p>
          <a:p>
            <a:pPr marL="285750" indent="-285750" algn="just">
              <a:buClr>
                <a:schemeClr val="accent6"/>
              </a:buClr>
              <a:buFont typeface="Wingdings" panose="05000000000000000000" pitchFamily="2" charset="2"/>
              <a:buChar char="Ø"/>
            </a:pPr>
            <a:r>
              <a:rPr lang="fr-FR" sz="1400" dirty="0">
                <a:latin typeface="Sofia Pro Light" panose="020B0000000000000000" pitchFamily="34" charset="0"/>
              </a:rPr>
              <a:t>La CVAE (cotisation sur la valeur ajoutée des entreprises) sera réduite de moitié pour toutes les entreprises redevables de cet impôt</a:t>
            </a:r>
          </a:p>
          <a:p>
            <a:pPr marL="285750" indent="-285750" algn="just">
              <a:buClr>
                <a:schemeClr val="accent6"/>
              </a:buClr>
              <a:buFont typeface="Wingdings" panose="05000000000000000000" pitchFamily="2" charset="2"/>
              <a:buChar char="Ø"/>
            </a:pPr>
            <a:r>
              <a:rPr lang="fr-FR" sz="1400" dirty="0">
                <a:latin typeface="Sofia Pro Light" panose="020B0000000000000000" pitchFamily="34" charset="0"/>
              </a:rPr>
              <a:t>La méthode comptable d’évaluation servant au calcul des impôts fonciers (CFE (cotisation foncière des entreprises) et TFPB – taxe foncière sur les propriétés bâties) est réévaluée</a:t>
            </a:r>
          </a:p>
          <a:p>
            <a:pPr marL="285750" indent="-285750" algn="just">
              <a:buClr>
                <a:schemeClr val="accent6"/>
              </a:buClr>
              <a:buFont typeface="Wingdings" panose="05000000000000000000" pitchFamily="2" charset="2"/>
              <a:buChar char="Ø"/>
            </a:pPr>
            <a:r>
              <a:rPr lang="fr-FR" sz="1400" dirty="0">
                <a:latin typeface="Sofia Pro Light" panose="020B0000000000000000" pitchFamily="34" charset="0"/>
              </a:rPr>
              <a:t>Le taux de plafonnement de la CET (contribution économique territoriale) est abaissé de 3% à 2%, pour garantir que toutes les entreprises, y compris celles qui sont éligibles à ce dispositif de plafonnement, bénéficient de la baisse de la CVAE et de la CFE</a:t>
            </a:r>
          </a:p>
          <a:p>
            <a:pPr marL="285750" indent="-285750" algn="just">
              <a:buClr>
                <a:schemeClr val="accent6"/>
              </a:buClr>
              <a:buFont typeface="Wingdings" panose="05000000000000000000" pitchFamily="2" charset="2"/>
              <a:buChar char="Ø"/>
            </a:pPr>
            <a:r>
              <a:rPr lang="fr-FR" sz="1400" dirty="0">
                <a:latin typeface="Sofia Pro Light" panose="020B0000000000000000" pitchFamily="34" charset="0"/>
              </a:rPr>
              <a:t>La mise en place d’une mesure permettant de prolonger de 3 ans l’exonération de CFE en cas de création ou d’extension d’établissement</a:t>
            </a:r>
          </a:p>
        </p:txBody>
      </p:sp>
      <p:sp>
        <p:nvSpPr>
          <p:cNvPr id="4" name="Espace réservé de la date 3">
            <a:extLst>
              <a:ext uri="{FF2B5EF4-FFF2-40B4-BE49-F238E27FC236}">
                <a16:creationId xmlns:a16="http://schemas.microsoft.com/office/drawing/2014/main" id="{F622F38F-C809-4054-B58A-5421F2BCB951}"/>
              </a:ext>
            </a:extLst>
          </p:cNvPr>
          <p:cNvSpPr>
            <a:spLocks noGrp="1"/>
          </p:cNvSpPr>
          <p:nvPr>
            <p:ph type="dt" sz="half" idx="10"/>
          </p:nvPr>
        </p:nvSpPr>
        <p:spPr>
          <a:xfrm>
            <a:off x="2152650" y="5726906"/>
            <a:ext cx="2057400" cy="273844"/>
          </a:xfrm>
        </p:spPr>
        <p:txBody>
          <a:bodyPr/>
          <a:lstStyle/>
          <a:p>
            <a:fld id="{5C8B687B-78B4-47C7-A0C7-099B3CA32D6A}" type="datetime2">
              <a:rPr lang="fr-FR" smtClean="0"/>
              <a:t>vendredi 26 février 2021</a:t>
            </a:fld>
            <a:endParaRPr lang="fr-FR" dirty="0"/>
          </a:p>
        </p:txBody>
      </p:sp>
      <p:sp>
        <p:nvSpPr>
          <p:cNvPr id="6" name="Espace réservé du numéro de diapositive 5">
            <a:extLst>
              <a:ext uri="{FF2B5EF4-FFF2-40B4-BE49-F238E27FC236}">
                <a16:creationId xmlns:a16="http://schemas.microsoft.com/office/drawing/2014/main" id="{15CB7057-315B-432B-AF9C-AF75EECC3DD8}"/>
              </a:ext>
            </a:extLst>
          </p:cNvPr>
          <p:cNvSpPr>
            <a:spLocks noGrp="1"/>
          </p:cNvSpPr>
          <p:nvPr>
            <p:ph type="sldNum" sz="quarter" idx="12"/>
          </p:nvPr>
        </p:nvSpPr>
        <p:spPr/>
        <p:txBody>
          <a:bodyPr/>
          <a:lstStyle/>
          <a:p>
            <a:fld id="{13DEEDC0-82B3-4E10-9A3F-129451AFC2F1}" type="slidenum">
              <a:rPr lang="fr-FR" smtClean="0"/>
              <a:pPr/>
              <a:t>17</a:t>
            </a:fld>
            <a:endParaRPr lang="fr-FR" dirty="0"/>
          </a:p>
        </p:txBody>
      </p:sp>
      <p:sp>
        <p:nvSpPr>
          <p:cNvPr id="3" name="Espace réservé du pied de page 2"/>
          <p:cNvSpPr>
            <a:spLocks noGrp="1"/>
          </p:cNvSpPr>
          <p:nvPr>
            <p:ph type="ftr" sz="quarter" idx="11"/>
          </p:nvPr>
        </p:nvSpPr>
        <p:spPr/>
        <p:txBody>
          <a:bodyPr/>
          <a:lstStyle/>
          <a:p>
            <a:r>
              <a:rPr lang="fr-FR"/>
              <a:t>R.O.B. 2021</a:t>
            </a:r>
            <a:endParaRPr lang="fr-FR" dirty="0"/>
          </a:p>
        </p:txBody>
      </p:sp>
    </p:spTree>
    <p:extLst>
      <p:ext uri="{BB962C8B-B14F-4D97-AF65-F5344CB8AC3E}">
        <p14:creationId xmlns:p14="http://schemas.microsoft.com/office/powerpoint/2010/main" val="181591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2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20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20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FDAF34-E51D-46DD-8D4F-B0C6CB28EAEC}"/>
              </a:ext>
            </a:extLst>
          </p:cNvPr>
          <p:cNvSpPr>
            <a:spLocks noGrp="1"/>
          </p:cNvSpPr>
          <p:nvPr>
            <p:ph type="title"/>
          </p:nvPr>
        </p:nvSpPr>
        <p:spPr>
          <a:xfrm>
            <a:off x="2152650" y="1040131"/>
            <a:ext cx="7886700" cy="659675"/>
          </a:xfrm>
        </p:spPr>
        <p:txBody>
          <a:bodyPr>
            <a:normAutofit fontScale="90000"/>
          </a:bodyPr>
          <a:lstStyle/>
          <a:p>
            <a:r>
              <a:rPr lang="fr-FR" sz="2700" dirty="0"/>
              <a:t>3.2 La suppression de moitié des taxes foncières des établissements industriels</a:t>
            </a:r>
            <a:br>
              <a:rPr lang="fr-FR" dirty="0"/>
            </a:br>
            <a:r>
              <a:rPr lang="fr-FR" sz="1500" dirty="0"/>
              <a:t>	</a:t>
            </a:r>
            <a:endParaRPr lang="fr-FR" sz="1500" dirty="0">
              <a:solidFill>
                <a:schemeClr val="accent3"/>
              </a:solidFill>
            </a:endParaRPr>
          </a:p>
        </p:txBody>
      </p:sp>
      <p:sp>
        <p:nvSpPr>
          <p:cNvPr id="4" name="Espace réservé de la date 3">
            <a:extLst>
              <a:ext uri="{FF2B5EF4-FFF2-40B4-BE49-F238E27FC236}">
                <a16:creationId xmlns:a16="http://schemas.microsoft.com/office/drawing/2014/main" id="{F622F38F-C809-4054-B58A-5421F2BCB951}"/>
              </a:ext>
            </a:extLst>
          </p:cNvPr>
          <p:cNvSpPr>
            <a:spLocks noGrp="1"/>
          </p:cNvSpPr>
          <p:nvPr>
            <p:ph type="dt" sz="half" idx="10"/>
          </p:nvPr>
        </p:nvSpPr>
        <p:spPr>
          <a:xfrm>
            <a:off x="2152650" y="5726906"/>
            <a:ext cx="2057400" cy="273844"/>
          </a:xfrm>
        </p:spPr>
        <p:txBody>
          <a:bodyPr/>
          <a:lstStyle/>
          <a:p>
            <a:fld id="{5CE0521D-E122-4634-98F3-F852DBF0E458}" type="datetime2">
              <a:rPr lang="fr-FR" smtClean="0"/>
              <a:t>vendredi 26 février 2021</a:t>
            </a:fld>
            <a:endParaRPr lang="fr-FR" dirty="0"/>
          </a:p>
        </p:txBody>
      </p:sp>
      <p:sp>
        <p:nvSpPr>
          <p:cNvPr id="6" name="Espace réservé du numéro de diapositive 5">
            <a:extLst>
              <a:ext uri="{FF2B5EF4-FFF2-40B4-BE49-F238E27FC236}">
                <a16:creationId xmlns:a16="http://schemas.microsoft.com/office/drawing/2014/main" id="{15CB7057-315B-432B-AF9C-AF75EECC3DD8}"/>
              </a:ext>
            </a:extLst>
          </p:cNvPr>
          <p:cNvSpPr>
            <a:spLocks noGrp="1"/>
          </p:cNvSpPr>
          <p:nvPr>
            <p:ph type="sldNum" sz="quarter" idx="12"/>
          </p:nvPr>
        </p:nvSpPr>
        <p:spPr/>
        <p:txBody>
          <a:bodyPr/>
          <a:lstStyle/>
          <a:p>
            <a:fld id="{13DEEDC0-82B3-4E10-9A3F-129451AFC2F1}" type="slidenum">
              <a:rPr lang="fr-FR" smtClean="0"/>
              <a:pPr/>
              <a:t>18</a:t>
            </a:fld>
            <a:endParaRPr lang="fr-FR" dirty="0"/>
          </a:p>
        </p:txBody>
      </p:sp>
      <p:sp>
        <p:nvSpPr>
          <p:cNvPr id="10" name="Espace réservé du contenu 2">
            <a:extLst>
              <a:ext uri="{FF2B5EF4-FFF2-40B4-BE49-F238E27FC236}">
                <a16:creationId xmlns:a16="http://schemas.microsoft.com/office/drawing/2014/main" id="{A08D2E4F-2898-4DC3-BF11-9C5FBEE7EC81}"/>
              </a:ext>
            </a:extLst>
          </p:cNvPr>
          <p:cNvSpPr txBox="1">
            <a:spLocks/>
          </p:cNvSpPr>
          <p:nvPr/>
        </p:nvSpPr>
        <p:spPr>
          <a:xfrm>
            <a:off x="2152650" y="2013313"/>
            <a:ext cx="7886700" cy="3476660"/>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Tx/>
              <a:buNone/>
              <a:defRPr sz="2000" kern="1200">
                <a:solidFill>
                  <a:schemeClr val="tx1"/>
                </a:solidFill>
                <a:latin typeface="Sofia Pro Light" panose="020B0000000000000000"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Light" panose="020B0000000000000000"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Light" panose="020B0000000000000000"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Light" panose="020B0000000000000000"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Light" panose="020B0000000000000000"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buClr>
                <a:srgbClr val="0096AA"/>
              </a:buClr>
              <a:defRPr/>
            </a:pPr>
            <a:endParaRPr lang="fr-FR" sz="1400" dirty="0">
              <a:solidFill>
                <a:srgbClr val="000000"/>
              </a:solidFill>
            </a:endParaRPr>
          </a:p>
          <a:p>
            <a:pPr marL="285750" indent="-285750" algn="just" defTabSz="685800">
              <a:spcBef>
                <a:spcPts val="750"/>
              </a:spcBef>
              <a:buClr>
                <a:schemeClr val="accent6"/>
              </a:buClr>
              <a:buFont typeface="Wingdings" panose="05000000000000000000" pitchFamily="2" charset="2"/>
              <a:buChar char="Ø"/>
              <a:defRPr/>
            </a:pPr>
            <a:r>
              <a:rPr lang="fr-FR" sz="1400" dirty="0">
                <a:solidFill>
                  <a:srgbClr val="000000"/>
                </a:solidFill>
              </a:rPr>
              <a:t>Selon la LF 2021, cette disposition concernera </a:t>
            </a:r>
            <a:r>
              <a:rPr lang="fr-FR" sz="1400" dirty="0">
                <a:solidFill>
                  <a:srgbClr val="000000"/>
                </a:solidFill>
                <a:latin typeface="Sofia Pro Semi Bold" panose="020B0000000000000000" pitchFamily="34" charset="0"/>
              </a:rPr>
              <a:t>32 000 entreprises</a:t>
            </a:r>
          </a:p>
          <a:p>
            <a:pPr algn="just" defTabSz="685800">
              <a:spcBef>
                <a:spcPts val="750"/>
              </a:spcBef>
              <a:buClr>
                <a:srgbClr val="0096AA"/>
              </a:buClr>
              <a:defRPr/>
            </a:pPr>
            <a:endParaRPr lang="fr-FR" sz="1400" dirty="0">
              <a:solidFill>
                <a:srgbClr val="000000"/>
              </a:solidFill>
              <a:latin typeface="Sofia Pro Semi Bold" panose="020B0000000000000000" pitchFamily="34" charset="0"/>
            </a:endParaRPr>
          </a:p>
          <a:p>
            <a:pPr marL="285750" indent="-285750" algn="just" defTabSz="685800">
              <a:spcBef>
                <a:spcPts val="750"/>
              </a:spcBef>
              <a:buClr>
                <a:schemeClr val="accent6"/>
              </a:buClr>
              <a:buFont typeface="Wingdings" panose="05000000000000000000" pitchFamily="2" charset="2"/>
              <a:buChar char="Ø"/>
              <a:defRPr/>
            </a:pPr>
            <a:r>
              <a:rPr lang="fr-FR" sz="1400" dirty="0">
                <a:solidFill>
                  <a:srgbClr val="000000"/>
                </a:solidFill>
              </a:rPr>
              <a:t>Les économies pour les entreprises contribuables seront de l’ordre de</a:t>
            </a:r>
            <a:r>
              <a:rPr lang="fr-FR" sz="1400" dirty="0">
                <a:solidFill>
                  <a:srgbClr val="000000"/>
                </a:solidFill>
                <a:latin typeface="Sofia Pro Semi Bold" panose="020B0000000000000000" pitchFamily="34" charset="0"/>
              </a:rPr>
              <a:t> 1.75 Mds€ pour la TF et 1.5 Mds€ pour la CFE</a:t>
            </a:r>
          </a:p>
          <a:p>
            <a:pPr algn="just" defTabSz="685800">
              <a:spcBef>
                <a:spcPts val="750"/>
              </a:spcBef>
              <a:buClr>
                <a:srgbClr val="0096AA"/>
              </a:buClr>
              <a:defRPr/>
            </a:pPr>
            <a:endParaRPr lang="fr-FR" sz="1400" dirty="0">
              <a:solidFill>
                <a:srgbClr val="000000"/>
              </a:solidFill>
              <a:latin typeface="Sofia Pro Semi Bold" panose="020B0000000000000000" pitchFamily="34" charset="0"/>
            </a:endParaRPr>
          </a:p>
          <a:p>
            <a:pPr marL="285750" indent="-285750" algn="just">
              <a:buClr>
                <a:schemeClr val="accent6"/>
              </a:buClr>
              <a:buFont typeface="Wingdings" panose="05000000000000000000" pitchFamily="2" charset="2"/>
              <a:buChar char="Ø"/>
              <a:defRPr/>
            </a:pPr>
            <a:r>
              <a:rPr lang="fr-FR" sz="1400" dirty="0">
                <a:solidFill>
                  <a:srgbClr val="000000"/>
                </a:solidFill>
              </a:rPr>
              <a:t>Compensation : L’Etat versera, chaque année, </a:t>
            </a:r>
            <a:r>
              <a:rPr lang="fr-FR" sz="1400" dirty="0">
                <a:solidFill>
                  <a:srgbClr val="000000"/>
                </a:solidFill>
                <a:latin typeface="Sofia Pro Semi Bold" panose="020B0000000000000000" pitchFamily="34" charset="0"/>
              </a:rPr>
              <a:t>une compensation égale à la perte de bases</a:t>
            </a:r>
            <a:r>
              <a:rPr lang="fr-FR" sz="1400" dirty="0">
                <a:solidFill>
                  <a:srgbClr val="000000"/>
                </a:solidFill>
              </a:rPr>
              <a:t>, résultant chaque année de la réduction de moitié des taux d’intérêt pour le calcul de la VLC</a:t>
            </a:r>
          </a:p>
          <a:p>
            <a:pPr lvl="0" algn="just">
              <a:buClr>
                <a:srgbClr val="0096AA"/>
              </a:buClr>
              <a:defRPr/>
            </a:pPr>
            <a:endParaRPr lang="fr-FR" sz="1400" dirty="0">
              <a:solidFill>
                <a:srgbClr val="000000"/>
              </a:solidFill>
            </a:endParaRPr>
          </a:p>
          <a:p>
            <a:pPr marL="285750" indent="-285750" algn="just">
              <a:buClr>
                <a:schemeClr val="accent6"/>
              </a:buClr>
              <a:buFont typeface="Wingdings" panose="05000000000000000000" pitchFamily="2" charset="2"/>
              <a:buChar char="Ø"/>
              <a:defRPr/>
            </a:pPr>
            <a:r>
              <a:rPr lang="fr-FR" sz="1400" dirty="0">
                <a:solidFill>
                  <a:srgbClr val="000000"/>
                </a:solidFill>
                <a:latin typeface="Sofia Pro Semi Bold" panose="020B0000000000000000" pitchFamily="34" charset="0"/>
              </a:rPr>
              <a:t>Les taux de compensation de TFPB ou de CFE seront ceux de 2020</a:t>
            </a:r>
            <a:endParaRPr lang="fr-FR" sz="1400" dirty="0">
              <a:solidFill>
                <a:srgbClr val="000000"/>
              </a:solidFill>
            </a:endParaRPr>
          </a:p>
          <a:p>
            <a:pPr marL="214313" indent="-214313" algn="just" defTabSz="685800">
              <a:spcBef>
                <a:spcPts val="750"/>
              </a:spcBef>
              <a:buClr>
                <a:srgbClr val="0096AA"/>
              </a:buClr>
              <a:buFont typeface="Wingdings" panose="05000000000000000000" pitchFamily="2" charset="2"/>
              <a:buChar char="q"/>
              <a:defRPr/>
            </a:pPr>
            <a:endParaRPr lang="fr-FR" sz="1350" dirty="0">
              <a:solidFill>
                <a:srgbClr val="000000"/>
              </a:solidFill>
              <a:latin typeface="Sofia Pro Semi Bold" panose="020B0000000000000000" pitchFamily="34" charset="0"/>
            </a:endParaRPr>
          </a:p>
        </p:txBody>
      </p:sp>
      <p:sp>
        <p:nvSpPr>
          <p:cNvPr id="3" name="Espace réservé du pied de page 2"/>
          <p:cNvSpPr>
            <a:spLocks noGrp="1"/>
          </p:cNvSpPr>
          <p:nvPr>
            <p:ph type="ftr" sz="quarter" idx="11"/>
          </p:nvPr>
        </p:nvSpPr>
        <p:spPr/>
        <p:txBody>
          <a:bodyPr/>
          <a:lstStyle/>
          <a:p>
            <a:r>
              <a:rPr lang="fr-FR"/>
              <a:t>R.O.B. 2021</a:t>
            </a:r>
            <a:endParaRPr lang="fr-FR" dirty="0"/>
          </a:p>
        </p:txBody>
      </p:sp>
    </p:spTree>
    <p:extLst>
      <p:ext uri="{BB962C8B-B14F-4D97-AF65-F5344CB8AC3E}">
        <p14:creationId xmlns:p14="http://schemas.microsoft.com/office/powerpoint/2010/main" val="20926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2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20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animEffect transition="in" filter="fade">
                                      <p:cBhvr>
                                        <p:cTn id="17" dur="2000"/>
                                        <p:tgtEl>
                                          <p:spTgt spid="10">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7" end="7"/>
                                            </p:txEl>
                                          </p:spTgt>
                                        </p:tgtEl>
                                        <p:attrNameLst>
                                          <p:attrName>style.visibility</p:attrName>
                                        </p:attrNameLst>
                                      </p:cBhvr>
                                      <p:to>
                                        <p:strVal val="visible"/>
                                      </p:to>
                                    </p:set>
                                    <p:animEffect transition="in" filter="fade">
                                      <p:cBhvr>
                                        <p:cTn id="22" dur="20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FDAF34-E51D-46DD-8D4F-B0C6CB28EAEC}"/>
              </a:ext>
            </a:extLst>
          </p:cNvPr>
          <p:cNvSpPr>
            <a:spLocks noGrp="1"/>
          </p:cNvSpPr>
          <p:nvPr>
            <p:ph type="title"/>
          </p:nvPr>
        </p:nvSpPr>
        <p:spPr>
          <a:xfrm>
            <a:off x="2152650" y="1040131"/>
            <a:ext cx="8058150" cy="659675"/>
          </a:xfrm>
        </p:spPr>
        <p:txBody>
          <a:bodyPr>
            <a:normAutofit fontScale="90000"/>
          </a:bodyPr>
          <a:lstStyle/>
          <a:p>
            <a:r>
              <a:rPr lang="fr-FR" sz="2700" dirty="0"/>
              <a:t>3.3 La nouvelle exonération de CET – Création et extension d’établissements</a:t>
            </a:r>
            <a:br>
              <a:rPr lang="fr-FR" dirty="0"/>
            </a:br>
            <a:r>
              <a:rPr lang="fr-FR" sz="1500" dirty="0"/>
              <a:t>	</a:t>
            </a:r>
            <a:endParaRPr lang="fr-FR" sz="1500" dirty="0">
              <a:solidFill>
                <a:schemeClr val="accent3"/>
              </a:solidFill>
            </a:endParaRPr>
          </a:p>
        </p:txBody>
      </p:sp>
      <p:sp>
        <p:nvSpPr>
          <p:cNvPr id="8" name="Espace réservé du contenu 6">
            <a:extLst>
              <a:ext uri="{FF2B5EF4-FFF2-40B4-BE49-F238E27FC236}">
                <a16:creationId xmlns:a16="http://schemas.microsoft.com/office/drawing/2014/main" id="{32E9EC28-CA64-4473-BFE2-0BE47CAC2FE3}"/>
              </a:ext>
            </a:extLst>
          </p:cNvPr>
          <p:cNvSpPr>
            <a:spLocks noGrp="1"/>
          </p:cNvSpPr>
          <p:nvPr>
            <p:ph idx="1"/>
          </p:nvPr>
        </p:nvSpPr>
        <p:spPr>
          <a:xfrm>
            <a:off x="2152650" y="1810838"/>
            <a:ext cx="8188778" cy="3679134"/>
          </a:xfrm>
        </p:spPr>
        <p:txBody>
          <a:bodyPr anchor="ctr">
            <a:normAutofit/>
          </a:bodyPr>
          <a:lstStyle/>
          <a:p>
            <a:pPr algn="just"/>
            <a:endParaRPr lang="fr-FR" sz="1400" dirty="0"/>
          </a:p>
          <a:p>
            <a:pPr algn="just"/>
            <a:r>
              <a:rPr lang="fr-FR" sz="1400" dirty="0"/>
              <a:t>Les collectivités locales pourront </a:t>
            </a:r>
            <a:r>
              <a:rPr lang="fr-FR" sz="1400" dirty="0">
                <a:latin typeface="Sofia Pro Semi Bold" panose="020B0000000000000000" pitchFamily="34" charset="0"/>
              </a:rPr>
              <a:t>prolonger l’exonération </a:t>
            </a:r>
            <a:r>
              <a:rPr lang="fr-FR" sz="1400" dirty="0"/>
              <a:t>de CFE accordée en cas de création ou d’extension d’établissements.</a:t>
            </a:r>
          </a:p>
          <a:p>
            <a:pPr algn="just"/>
            <a:endParaRPr lang="fr-FR" sz="1400" dirty="0"/>
          </a:p>
          <a:p>
            <a:pPr algn="just"/>
            <a:r>
              <a:rPr lang="fr-FR" sz="1400" dirty="0"/>
              <a:t>Cette exonération est actuellement d’une durée d’un an. La collectivité locale compétente pourra accorder </a:t>
            </a:r>
            <a:r>
              <a:rPr lang="fr-FR" sz="1400" dirty="0">
                <a:latin typeface="Sofia Pro Semi Bold" panose="020B0000000000000000" pitchFamily="34" charset="0"/>
              </a:rPr>
              <a:t>3 années supplémentaires </a:t>
            </a:r>
            <a:r>
              <a:rPr lang="fr-FR" sz="1400" dirty="0"/>
              <a:t>d’exonération par voie de délibération.</a:t>
            </a:r>
          </a:p>
          <a:p>
            <a:pPr algn="just"/>
            <a:endParaRPr lang="fr-FR" sz="1400" dirty="0"/>
          </a:p>
          <a:p>
            <a:pPr algn="just"/>
            <a:r>
              <a:rPr lang="fr-FR" sz="1400" dirty="0"/>
              <a:t>Cette exonération sera </a:t>
            </a:r>
            <a:r>
              <a:rPr lang="fr-FR" sz="1400" dirty="0">
                <a:latin typeface="Sofia Pro Semi Bold" panose="020B0000000000000000" pitchFamily="34" charset="0"/>
              </a:rPr>
              <a:t>transposable à la CVAE </a:t>
            </a:r>
            <a:r>
              <a:rPr lang="fr-FR" sz="1400" dirty="0" err="1"/>
              <a:t>dûe</a:t>
            </a:r>
            <a:r>
              <a:rPr lang="fr-FR" sz="1400" dirty="0"/>
              <a:t> au titre de l’établissement concerné par l’exonération de CFE. </a:t>
            </a:r>
          </a:p>
          <a:p>
            <a:pPr algn="just"/>
            <a:endParaRPr lang="fr-FR" dirty="0"/>
          </a:p>
        </p:txBody>
      </p:sp>
      <p:sp>
        <p:nvSpPr>
          <p:cNvPr id="4" name="Espace réservé de la date 3">
            <a:extLst>
              <a:ext uri="{FF2B5EF4-FFF2-40B4-BE49-F238E27FC236}">
                <a16:creationId xmlns:a16="http://schemas.microsoft.com/office/drawing/2014/main" id="{F622F38F-C809-4054-B58A-5421F2BCB951}"/>
              </a:ext>
            </a:extLst>
          </p:cNvPr>
          <p:cNvSpPr>
            <a:spLocks noGrp="1"/>
          </p:cNvSpPr>
          <p:nvPr>
            <p:ph type="dt" sz="half" idx="10"/>
          </p:nvPr>
        </p:nvSpPr>
        <p:spPr>
          <a:xfrm>
            <a:off x="2152650" y="5726906"/>
            <a:ext cx="2057400" cy="273844"/>
          </a:xfrm>
        </p:spPr>
        <p:txBody>
          <a:bodyPr/>
          <a:lstStyle/>
          <a:p>
            <a:fld id="{F9CB8948-F650-4417-BAB8-09E73BF62DDB}" type="datetime2">
              <a:rPr lang="fr-FR" smtClean="0"/>
              <a:t>vendredi 26 février 2021</a:t>
            </a:fld>
            <a:endParaRPr lang="fr-FR" dirty="0"/>
          </a:p>
        </p:txBody>
      </p:sp>
      <p:sp>
        <p:nvSpPr>
          <p:cNvPr id="6" name="Espace réservé du numéro de diapositive 5">
            <a:extLst>
              <a:ext uri="{FF2B5EF4-FFF2-40B4-BE49-F238E27FC236}">
                <a16:creationId xmlns:a16="http://schemas.microsoft.com/office/drawing/2014/main" id="{15CB7057-315B-432B-AF9C-AF75EECC3DD8}"/>
              </a:ext>
            </a:extLst>
          </p:cNvPr>
          <p:cNvSpPr>
            <a:spLocks noGrp="1"/>
          </p:cNvSpPr>
          <p:nvPr>
            <p:ph type="sldNum" sz="quarter" idx="12"/>
          </p:nvPr>
        </p:nvSpPr>
        <p:spPr/>
        <p:txBody>
          <a:bodyPr/>
          <a:lstStyle/>
          <a:p>
            <a:fld id="{13DEEDC0-82B3-4E10-9A3F-129451AFC2F1}" type="slidenum">
              <a:rPr lang="fr-FR" smtClean="0"/>
              <a:pPr/>
              <a:t>19</a:t>
            </a:fld>
            <a:endParaRPr lang="fr-FR" dirty="0"/>
          </a:p>
        </p:txBody>
      </p:sp>
      <p:sp>
        <p:nvSpPr>
          <p:cNvPr id="3" name="Espace réservé du pied de page 2"/>
          <p:cNvSpPr>
            <a:spLocks noGrp="1"/>
          </p:cNvSpPr>
          <p:nvPr>
            <p:ph type="ftr" sz="quarter" idx="11"/>
          </p:nvPr>
        </p:nvSpPr>
        <p:spPr/>
        <p:txBody>
          <a:bodyPr/>
          <a:lstStyle/>
          <a:p>
            <a:r>
              <a:rPr lang="fr-FR"/>
              <a:t>R.O.B. 2021</a:t>
            </a:r>
            <a:endParaRPr lang="fr-FR" dirty="0"/>
          </a:p>
        </p:txBody>
      </p:sp>
    </p:spTree>
    <p:extLst>
      <p:ext uri="{BB962C8B-B14F-4D97-AF65-F5344CB8AC3E}">
        <p14:creationId xmlns:p14="http://schemas.microsoft.com/office/powerpoint/2010/main" val="255843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2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20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numéro de diapositive 5">
            <a:extLst>
              <a:ext uri="{FF2B5EF4-FFF2-40B4-BE49-F238E27FC236}">
                <a16:creationId xmlns:a16="http://schemas.microsoft.com/office/drawing/2014/main" id="{61B7DB96-BAFB-4128-A410-BE67D573110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24245" indent="-240095">
              <a:defRPr>
                <a:solidFill>
                  <a:schemeClr val="tx1"/>
                </a:solidFill>
                <a:latin typeface="Arial" panose="020B0604020202020204" pitchFamily="34" charset="0"/>
                <a:cs typeface="Arial" panose="020B0604020202020204" pitchFamily="34" charset="0"/>
              </a:defRPr>
            </a:lvl2pPr>
            <a:lvl3pPr marL="960377" indent="-192076">
              <a:defRPr>
                <a:solidFill>
                  <a:schemeClr val="tx1"/>
                </a:solidFill>
                <a:latin typeface="Arial" panose="020B0604020202020204" pitchFamily="34" charset="0"/>
                <a:cs typeface="Arial" panose="020B0604020202020204" pitchFamily="34" charset="0"/>
              </a:defRPr>
            </a:lvl3pPr>
            <a:lvl4pPr marL="1344528" indent="-192076">
              <a:defRPr>
                <a:solidFill>
                  <a:schemeClr val="tx1"/>
                </a:solidFill>
                <a:latin typeface="Arial" panose="020B0604020202020204" pitchFamily="34" charset="0"/>
                <a:cs typeface="Arial" panose="020B0604020202020204" pitchFamily="34" charset="0"/>
              </a:defRPr>
            </a:lvl4pPr>
            <a:lvl5pPr marL="1728679" indent="-192076">
              <a:defRPr>
                <a:solidFill>
                  <a:schemeClr val="tx1"/>
                </a:solidFill>
                <a:latin typeface="Arial" panose="020B0604020202020204" pitchFamily="34" charset="0"/>
                <a:cs typeface="Arial" panose="020B0604020202020204" pitchFamily="34" charset="0"/>
              </a:defRPr>
            </a:lvl5pPr>
            <a:lvl6pPr marL="2112830" indent="-19207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96981" indent="-19207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881132" indent="-19207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265283" indent="-19207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380CC4-0A0A-42C7-B404-803FD5F5CE6A}" type="slidenum">
              <a:rPr lang="fr-FR" altLang="fr-FR" smtClean="0"/>
              <a:pPr/>
              <a:t>2</a:t>
            </a:fld>
            <a:endParaRPr lang="fr-FR" altLang="fr-FR" dirty="0"/>
          </a:p>
        </p:txBody>
      </p:sp>
      <p:sp>
        <p:nvSpPr>
          <p:cNvPr id="10243" name="Rectangle 4">
            <a:extLst>
              <a:ext uri="{FF2B5EF4-FFF2-40B4-BE49-F238E27FC236}">
                <a16:creationId xmlns:a16="http://schemas.microsoft.com/office/drawing/2014/main" id="{EE59771F-F6BA-4653-87CA-98D6CC613FB0}"/>
              </a:ext>
            </a:extLst>
          </p:cNvPr>
          <p:cNvSpPr>
            <a:spLocks noChangeArrowheads="1"/>
          </p:cNvSpPr>
          <p:nvPr/>
        </p:nvSpPr>
        <p:spPr bwMode="auto">
          <a:xfrm>
            <a:off x="1969417" y="1634490"/>
            <a:ext cx="7938856" cy="4259548"/>
          </a:xfrm>
          <a:prstGeom prst="rect">
            <a:avLst/>
          </a:prstGeom>
          <a:no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76213">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defRPr/>
            </a:pPr>
            <a:r>
              <a:rPr lang="fr-FR" altLang="fr-FR" sz="1400" dirty="0">
                <a:latin typeface="Calibri" panose="020F0502020204030204" pitchFamily="34" charset="0"/>
                <a:cs typeface="Calibri" panose="020F0502020204030204" pitchFamily="34" charset="0"/>
              </a:rPr>
              <a:t>Le DOB est une étape essentielle de la procédure budgétaire des collectivités et doit permettre d’informer les Elus sur la situation économique et financière de leur collectivité afin d’éclairer leurs choix lors du vote du Budget Primitif.</a:t>
            </a:r>
          </a:p>
          <a:p>
            <a:pPr algn="just">
              <a:defRPr/>
            </a:pPr>
            <a:endParaRPr lang="fr-FR" altLang="fr-FR" sz="1400" dirty="0">
              <a:latin typeface="Calibri" panose="020F0502020204030204" pitchFamily="34" charset="0"/>
              <a:cs typeface="Calibri" panose="020F0502020204030204" pitchFamily="34" charset="0"/>
            </a:endParaRPr>
          </a:p>
          <a:p>
            <a:pPr marL="285750" indent="-285750" algn="just">
              <a:buClr>
                <a:schemeClr val="accent6"/>
              </a:buClr>
              <a:buFont typeface="Wingdings" panose="05000000000000000000" pitchFamily="2" charset="2"/>
              <a:buChar char="Ø"/>
              <a:defRPr/>
            </a:pPr>
            <a:r>
              <a:rPr lang="fr-FR" altLang="fr-FR" sz="1600" b="1" dirty="0">
                <a:solidFill>
                  <a:schemeClr val="accent6"/>
                </a:solidFill>
                <a:latin typeface="Calibri" panose="020F0502020204030204" pitchFamily="34" charset="0"/>
                <a:cs typeface="Calibri" panose="020F0502020204030204" pitchFamily="34" charset="0"/>
              </a:rPr>
              <a:t> Le cadre légal</a:t>
            </a:r>
          </a:p>
          <a:p>
            <a:pPr algn="just">
              <a:buClr>
                <a:schemeClr val="accent3"/>
              </a:buClr>
              <a:defRPr/>
            </a:pPr>
            <a:endParaRPr lang="fr-FR" altLang="fr-FR" sz="1400" dirty="0">
              <a:latin typeface="Calibri" panose="020F0502020204030204" pitchFamily="34" charset="0"/>
              <a:cs typeface="Calibri" panose="020F0502020204030204" pitchFamily="34" charset="0"/>
            </a:endParaRPr>
          </a:p>
          <a:p>
            <a:pPr algn="just">
              <a:buClr>
                <a:schemeClr val="accent3"/>
              </a:buClr>
              <a:defRPr/>
            </a:pPr>
            <a:r>
              <a:rPr lang="fr-FR" altLang="fr-FR" sz="1400" dirty="0">
                <a:latin typeface="Calibri" panose="020F0502020204030204" pitchFamily="34" charset="0"/>
                <a:cs typeface="Calibri" panose="020F0502020204030204" pitchFamily="34" charset="0"/>
              </a:rPr>
              <a:t>La tenue du DOB est obligatoire pour les Régions, les Départements, </a:t>
            </a:r>
            <a:r>
              <a:rPr lang="fr-FR" altLang="fr-FR" sz="1400" b="1" u="sng" dirty="0">
                <a:latin typeface="Calibri" panose="020F0502020204030204" pitchFamily="34" charset="0"/>
                <a:cs typeface="Calibri" panose="020F0502020204030204" pitchFamily="34" charset="0"/>
              </a:rPr>
              <a:t>les communes de 3 500 habitants et plus</a:t>
            </a:r>
            <a:r>
              <a:rPr lang="fr-FR" altLang="fr-FR" sz="1400" dirty="0">
                <a:latin typeface="Calibri" panose="020F0502020204030204" pitchFamily="34" charset="0"/>
                <a:cs typeface="Calibri" panose="020F0502020204030204" pitchFamily="34" charset="0"/>
              </a:rPr>
              <a:t>, ainsi que pour leurs EPA et leurs groupements (</a:t>
            </a:r>
            <a:r>
              <a:rPr lang="fr-FR" altLang="fr-FR" sz="1400" b="1" dirty="0">
                <a:latin typeface="Calibri" panose="020F0502020204030204" pitchFamily="34" charset="0"/>
                <a:cs typeface="Calibri" panose="020F0502020204030204" pitchFamily="34" charset="0"/>
              </a:rPr>
              <a:t>Art. L.5211-36 du CGCT</a:t>
            </a:r>
            <a:r>
              <a:rPr lang="fr-FR" altLang="fr-FR" sz="1400" dirty="0">
                <a:latin typeface="Calibri" panose="020F0502020204030204" pitchFamily="34" charset="0"/>
                <a:cs typeface="Calibri" panose="020F0502020204030204" pitchFamily="34" charset="0"/>
              </a:rPr>
              <a:t>).</a:t>
            </a:r>
          </a:p>
          <a:p>
            <a:pPr algn="just">
              <a:buClr>
                <a:schemeClr val="accent3"/>
              </a:buClr>
              <a:defRPr/>
            </a:pPr>
            <a:endParaRPr lang="fr-FR" altLang="fr-FR" sz="1400" dirty="0">
              <a:latin typeface="Calibri" panose="020F0502020204030204" pitchFamily="34" charset="0"/>
              <a:cs typeface="Calibri" panose="020F0502020204030204" pitchFamily="34" charset="0"/>
            </a:endParaRPr>
          </a:p>
          <a:p>
            <a:pPr algn="just">
              <a:buClr>
                <a:schemeClr val="accent3"/>
              </a:buClr>
              <a:defRPr/>
            </a:pPr>
            <a:r>
              <a:rPr lang="fr-FR" altLang="fr-FR" sz="1400" dirty="0">
                <a:latin typeface="Calibri" panose="020F0502020204030204" pitchFamily="34" charset="0"/>
                <a:cs typeface="Calibri" panose="020F0502020204030204" pitchFamily="34" charset="0"/>
              </a:rPr>
              <a:t>Le DOB doit faire l’objet d’une </a:t>
            </a:r>
            <a:r>
              <a:rPr lang="fr-FR" altLang="fr-FR" sz="1400" b="1" dirty="0">
                <a:latin typeface="Calibri" panose="020F0502020204030204" pitchFamily="34" charset="0"/>
                <a:cs typeface="Calibri" panose="020F0502020204030204" pitchFamily="34" charset="0"/>
              </a:rPr>
              <a:t>délibération distincte</a:t>
            </a:r>
            <a:r>
              <a:rPr lang="fr-FR" altLang="fr-FR" sz="1400" dirty="0">
                <a:latin typeface="Calibri" panose="020F0502020204030204" pitchFamily="34" charset="0"/>
                <a:cs typeface="Calibri" panose="020F0502020204030204" pitchFamily="34" charset="0"/>
              </a:rPr>
              <a:t>, et doit s’effectuer dans les conditions applicables à toute séance de l’assemblée délibérante (art. L.2121-20; L. 2121-21; L. 3121-14; L.3121-15; L. 4132-13 et L.4132-14 du CGCT).</a:t>
            </a:r>
          </a:p>
          <a:p>
            <a:pPr algn="just">
              <a:buClr>
                <a:schemeClr val="accent3"/>
              </a:buClr>
              <a:defRPr/>
            </a:pPr>
            <a:endParaRPr lang="fr-FR" altLang="fr-FR" sz="1400" dirty="0">
              <a:latin typeface="Calibri" panose="020F0502020204030204" pitchFamily="34" charset="0"/>
              <a:cs typeface="Calibri" panose="020F0502020204030204" pitchFamily="34" charset="0"/>
            </a:endParaRPr>
          </a:p>
          <a:p>
            <a:pPr>
              <a:buClr>
                <a:schemeClr val="accent3"/>
              </a:buClr>
              <a:defRPr/>
            </a:pPr>
            <a:r>
              <a:rPr lang="fr-FR" altLang="fr-FR" sz="1400" dirty="0">
                <a:latin typeface="Calibri" panose="020F0502020204030204" pitchFamily="34" charset="0"/>
                <a:cs typeface="Calibri" panose="020F0502020204030204" pitchFamily="34" charset="0"/>
              </a:rPr>
              <a:t>Le DOB doit avoir lieu dans les </a:t>
            </a:r>
            <a:r>
              <a:rPr lang="fr-FR" altLang="fr-FR" sz="1400" b="1" dirty="0">
                <a:latin typeface="Calibri" panose="020F0502020204030204" pitchFamily="34" charset="0"/>
                <a:cs typeface="Calibri" panose="020F0502020204030204" pitchFamily="34" charset="0"/>
              </a:rPr>
              <a:t>2 mois qui précèdent le vote du budget primitif</a:t>
            </a:r>
            <a:r>
              <a:rPr lang="fr-FR" altLang="fr-FR" sz="1400" dirty="0">
                <a:latin typeface="Calibri" panose="020F0502020204030204" pitchFamily="34" charset="0"/>
                <a:cs typeface="Calibri" panose="020F0502020204030204" pitchFamily="34" charset="0"/>
              </a:rPr>
              <a:t>. La tenue du DOB ne peut avoir lieu à une échéance trop rapprochée du vote du budget. Le DOB ne peut intervenir ni le même jour, ni à la même séance que le vote du BP.						</a:t>
            </a:r>
            <a:r>
              <a:rPr lang="fr-FR" sz="1400" dirty="0">
                <a:latin typeface="Calibri" panose="020F0502020204030204" pitchFamily="34" charset="0"/>
                <a:cs typeface="Calibri" panose="020F0502020204030204" pitchFamily="34" charset="0"/>
              </a:rPr>
              <a:t>		</a:t>
            </a:r>
            <a:br>
              <a:rPr lang="fr-FR" sz="1400" dirty="0">
                <a:latin typeface="Calibri" panose="020F0502020204030204" pitchFamily="34" charset="0"/>
                <a:cs typeface="Calibri" panose="020F0502020204030204" pitchFamily="34" charset="0"/>
              </a:rPr>
            </a:br>
            <a:endParaRPr lang="fr-FR" sz="1400" dirty="0">
              <a:latin typeface="Calibri" panose="020F0502020204030204" pitchFamily="34" charset="0"/>
              <a:cs typeface="Calibri" panose="020F0502020204030204" pitchFamily="34" charset="0"/>
            </a:endParaRPr>
          </a:p>
          <a:p>
            <a:pPr algn="just">
              <a:spcAft>
                <a:spcPct val="50000"/>
              </a:spcAft>
              <a:buClr>
                <a:schemeClr val="accent1">
                  <a:lumMod val="75000"/>
                </a:schemeClr>
              </a:buClr>
              <a:defRPr/>
            </a:pPr>
            <a:r>
              <a:rPr lang="fr-FR" sz="1400" b="1" dirty="0">
                <a:latin typeface="Calibri" panose="020F0502020204030204" pitchFamily="34" charset="0"/>
                <a:cs typeface="Calibri" panose="020F0502020204030204" pitchFamily="34" charset="0"/>
              </a:rPr>
              <a:t>En cas d’absence de DOB : toute délibération relative à l’adoption du budget primitif est illégale.</a:t>
            </a:r>
          </a:p>
          <a:p>
            <a:pPr algn="just">
              <a:spcAft>
                <a:spcPct val="50000"/>
              </a:spcAft>
              <a:buClr>
                <a:schemeClr val="accent1">
                  <a:lumMod val="75000"/>
                </a:schemeClr>
              </a:buClr>
              <a:defRPr/>
            </a:pPr>
            <a:endParaRPr lang="fr-FR" altLang="fr-FR" sz="1200" dirty="0">
              <a:latin typeface="Calibri" panose="020F0502020204030204" pitchFamily="34" charset="0"/>
              <a:cs typeface="Calibri" panose="020F0502020204030204" pitchFamily="34" charset="0"/>
            </a:endParaRPr>
          </a:p>
          <a:p>
            <a:pPr algn="just"/>
            <a:endParaRPr lang="fr-FR" altLang="fr-FR" sz="1008" dirty="0">
              <a:latin typeface="Sofia Pro Light" panose="020B0000000000000000" pitchFamily="34" charset="0"/>
            </a:endParaRPr>
          </a:p>
          <a:p>
            <a:pPr algn="just">
              <a:defRPr/>
            </a:pPr>
            <a:endParaRPr lang="fr-FR" altLang="fr-FR" sz="1008" dirty="0">
              <a:latin typeface="Sofia Pro Light" panose="020B0000000000000000" pitchFamily="34" charset="0"/>
            </a:endParaRPr>
          </a:p>
          <a:p>
            <a:pPr algn="just">
              <a:defRPr/>
            </a:pPr>
            <a:endParaRPr lang="fr-FR" altLang="fr-FR" sz="1008" dirty="0">
              <a:latin typeface="Sofia Pro Light" panose="020B0000000000000000" pitchFamily="34" charset="0"/>
            </a:endParaRPr>
          </a:p>
          <a:p>
            <a:pPr algn="just">
              <a:defRPr/>
            </a:pPr>
            <a:endParaRPr lang="fr-FR" altLang="fr-FR" sz="1008" b="1" dirty="0">
              <a:solidFill>
                <a:srgbClr val="FF0000"/>
              </a:solidFill>
              <a:latin typeface="Sofia Pro Light" panose="020B0000000000000000" pitchFamily="34" charset="0"/>
            </a:endParaRPr>
          </a:p>
        </p:txBody>
      </p:sp>
      <p:sp>
        <p:nvSpPr>
          <p:cNvPr id="10244" name="Rectangle 2">
            <a:extLst>
              <a:ext uri="{FF2B5EF4-FFF2-40B4-BE49-F238E27FC236}">
                <a16:creationId xmlns:a16="http://schemas.microsoft.com/office/drawing/2014/main" id="{1470D582-5538-47D0-BB6C-A5F5276D7F84}"/>
              </a:ext>
            </a:extLst>
          </p:cNvPr>
          <p:cNvSpPr txBox="1">
            <a:spLocks noChangeArrowheads="1"/>
          </p:cNvSpPr>
          <p:nvPr/>
        </p:nvSpPr>
        <p:spPr bwMode="auto">
          <a:xfrm>
            <a:off x="1969417" y="963962"/>
            <a:ext cx="7938856" cy="395281"/>
          </a:xfrm>
          <a:prstGeom prst="rect">
            <a:avLst/>
          </a:prstGeom>
          <a:solidFill>
            <a:schemeClr val="accent6"/>
          </a:solid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681" b="1" dirty="0"/>
              <a:t>Le DOB</a:t>
            </a:r>
          </a:p>
        </p:txBody>
      </p:sp>
      <p:sp>
        <p:nvSpPr>
          <p:cNvPr id="2" name="Espace réservé de la date 1"/>
          <p:cNvSpPr>
            <a:spLocks noGrp="1"/>
          </p:cNvSpPr>
          <p:nvPr>
            <p:ph type="dt" sz="half" idx="10"/>
          </p:nvPr>
        </p:nvSpPr>
        <p:spPr/>
        <p:txBody>
          <a:bodyPr/>
          <a:lstStyle/>
          <a:p>
            <a:fld id="{761349AF-CF21-451A-BEAA-707A8D2E53A2}" type="datetime2">
              <a:rPr lang="fr-FR" smtClean="0"/>
              <a:t>vendredi 26 février 2021</a:t>
            </a:fld>
            <a:endParaRPr lang="fr-FR" dirty="0"/>
          </a:p>
        </p:txBody>
      </p:sp>
      <p:sp>
        <p:nvSpPr>
          <p:cNvPr id="3" name="Espace réservé du pied de page 2"/>
          <p:cNvSpPr>
            <a:spLocks noGrp="1"/>
          </p:cNvSpPr>
          <p:nvPr>
            <p:ph type="ftr" sz="quarter" idx="11"/>
          </p:nvPr>
        </p:nvSpPr>
        <p:spPr/>
        <p:txBody>
          <a:bodyPr/>
          <a:lstStyle/>
          <a:p>
            <a:r>
              <a:rPr lang="fr-FR"/>
              <a:t>R.O.B. 2021</a:t>
            </a:r>
            <a:endParaRPr lang="fr-FR" dirty="0"/>
          </a:p>
        </p:txBody>
      </p:sp>
    </p:spTree>
    <p:extLst>
      <p:ext uri="{BB962C8B-B14F-4D97-AF65-F5344CB8AC3E}">
        <p14:creationId xmlns:p14="http://schemas.microsoft.com/office/powerpoint/2010/main" val="2798723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457200"/>
            <a:ext cx="8229600" cy="1949116"/>
          </a:xfrm>
        </p:spPr>
        <p:txBody>
          <a:bodyPr>
            <a:normAutofit/>
          </a:bodyPr>
          <a:lstStyle/>
          <a:p>
            <a:br>
              <a:rPr lang="fr-FR" altLang="fr-FR" dirty="0"/>
            </a:br>
            <a:br>
              <a:rPr lang="fr-FR" dirty="0"/>
            </a:br>
            <a:endParaRPr lang="fr-FR" dirty="0"/>
          </a:p>
        </p:txBody>
      </p:sp>
      <p:sp>
        <p:nvSpPr>
          <p:cNvPr id="4" name="Espace réservé de la date 3"/>
          <p:cNvSpPr>
            <a:spLocks noGrp="1"/>
          </p:cNvSpPr>
          <p:nvPr>
            <p:ph type="dt" sz="half" idx="10"/>
          </p:nvPr>
        </p:nvSpPr>
        <p:spPr/>
        <p:txBody>
          <a:bodyPr/>
          <a:lstStyle/>
          <a:p>
            <a:fld id="{ADE6E788-E825-4BCE-8689-A23EBB11C185}" type="datetime2">
              <a:rPr lang="fr-FR" smtClean="0"/>
              <a:t>vendredi 26 février 2021</a:t>
            </a:fld>
            <a:endParaRPr lang="fr-FR" dirty="0"/>
          </a:p>
        </p:txBody>
      </p:sp>
      <p:sp>
        <p:nvSpPr>
          <p:cNvPr id="5" name="Espace réservé du numéro de diapositive 4"/>
          <p:cNvSpPr>
            <a:spLocks noGrp="1"/>
          </p:cNvSpPr>
          <p:nvPr>
            <p:ph type="sldNum" sz="quarter" idx="12"/>
          </p:nvPr>
        </p:nvSpPr>
        <p:spPr/>
        <p:txBody>
          <a:bodyPr/>
          <a:lstStyle/>
          <a:p>
            <a:fld id="{13001DB6-F993-934E-9905-3DC0CA5DBF23}" type="slidenum">
              <a:rPr lang="fr-FR" smtClean="0"/>
              <a:pPr/>
              <a:t>20</a:t>
            </a:fld>
            <a:endParaRPr lang="fr-FR"/>
          </a:p>
        </p:txBody>
      </p:sp>
      <p:sp>
        <p:nvSpPr>
          <p:cNvPr id="6" name="Rectangle 5"/>
          <p:cNvSpPr/>
          <p:nvPr/>
        </p:nvSpPr>
        <p:spPr>
          <a:xfrm>
            <a:off x="2474496" y="2452757"/>
            <a:ext cx="7736305" cy="1107996"/>
          </a:xfrm>
          <a:prstGeom prst="rect">
            <a:avLst/>
          </a:prstGeom>
          <a:solidFill>
            <a:schemeClr val="accent6"/>
          </a:solidFill>
        </p:spPr>
        <p:txBody>
          <a:bodyPr wrap="square">
            <a:spAutoFit/>
          </a:bodyPr>
          <a:lstStyle/>
          <a:p>
            <a:pPr algn="ctr"/>
            <a:r>
              <a:rPr lang="fr-FR" altLang="fr-FR" sz="3300" b="1" dirty="0"/>
              <a:t>II –</a:t>
            </a:r>
            <a:r>
              <a:rPr lang="fr-FR" altLang="fr-FR" sz="3300" b="1" dirty="0">
                <a:solidFill>
                  <a:schemeClr val="accent2"/>
                </a:solidFill>
              </a:rPr>
              <a:t> </a:t>
            </a:r>
            <a:r>
              <a:rPr lang="fr-FR" altLang="fr-FR" sz="3300" b="1" dirty="0"/>
              <a:t>Le Budget Principal de la Commune : 2014-2019</a:t>
            </a:r>
            <a:endParaRPr lang="fr-FR" sz="3300" b="1" dirty="0"/>
          </a:p>
        </p:txBody>
      </p:sp>
      <p:sp>
        <p:nvSpPr>
          <p:cNvPr id="3" name="Espace réservé du pied de page 2"/>
          <p:cNvSpPr>
            <a:spLocks noGrp="1"/>
          </p:cNvSpPr>
          <p:nvPr>
            <p:ph type="ftr" sz="quarter" idx="11"/>
          </p:nvPr>
        </p:nvSpPr>
        <p:spPr/>
        <p:txBody>
          <a:bodyPr/>
          <a:lstStyle/>
          <a:p>
            <a:r>
              <a:rPr lang="fr-FR"/>
              <a:t>R.O.B. 2021</a:t>
            </a:r>
            <a:endParaRPr lang="fr-FR" dirty="0"/>
          </a:p>
        </p:txBody>
      </p:sp>
    </p:spTree>
    <p:extLst>
      <p:ext uri="{BB962C8B-B14F-4D97-AF65-F5344CB8AC3E}">
        <p14:creationId xmlns:p14="http://schemas.microsoft.com/office/powerpoint/2010/main" val="2931808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967224"/>
          </a:xfrm>
        </p:spPr>
        <p:txBody>
          <a:bodyPr/>
          <a:lstStyle/>
          <a:p>
            <a:r>
              <a:rPr lang="fr-FR" altLang="fr-FR" dirty="0">
                <a:solidFill>
                  <a:srgbClr val="0070C0"/>
                </a:solidFill>
                <a:latin typeface="Sofia Pro Light" panose="020B0000000000000000" charset="0"/>
                <a:ea typeface="Times New Roman" panose="02020603050405020304" pitchFamily="18" charset="0"/>
                <a:cs typeface="Times New Roman" panose="02020603050405020304" pitchFamily="18" charset="0"/>
              </a:rPr>
              <a:t>B</a:t>
            </a:r>
            <a:r>
              <a:rPr lang="fr-FR" altLang="fr-FR" dirty="0" bmk="">
                <a:solidFill>
                  <a:srgbClr val="0070C0"/>
                </a:solidFill>
                <a:latin typeface="Sofia Pro Light" panose="020B0000000000000000" charset="0"/>
                <a:ea typeface="Times New Roman" panose="02020603050405020304" pitchFamily="18" charset="0"/>
                <a:cs typeface="Times New Roman" panose="02020603050405020304" pitchFamily="18" charset="0"/>
              </a:rPr>
              <a:t>ilan du fonctionnement</a:t>
            </a:r>
            <a:br>
              <a:rPr lang="fr-FR" altLang="fr-FR" sz="2400" dirty="0"/>
            </a:br>
            <a:endParaRPr lang="fr-FR"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1161513956"/>
              </p:ext>
            </p:extLst>
          </p:nvPr>
        </p:nvGraphicFramePr>
        <p:xfrm>
          <a:off x="1836205" y="1827421"/>
          <a:ext cx="7201535" cy="1069086"/>
        </p:xfrm>
        <a:graphic>
          <a:graphicData uri="http://schemas.openxmlformats.org/drawingml/2006/table">
            <a:tbl>
              <a:tblPr firstRow="1" firstCol="1" bandRow="1"/>
              <a:tblGrid>
                <a:gridCol w="3622040">
                  <a:extLst>
                    <a:ext uri="{9D8B030D-6E8A-4147-A177-3AD203B41FA5}">
                      <a16:colId xmlns:a16="http://schemas.microsoft.com/office/drawing/2014/main" val="2329780577"/>
                    </a:ext>
                  </a:extLst>
                </a:gridCol>
                <a:gridCol w="608965">
                  <a:extLst>
                    <a:ext uri="{9D8B030D-6E8A-4147-A177-3AD203B41FA5}">
                      <a16:colId xmlns:a16="http://schemas.microsoft.com/office/drawing/2014/main" val="363366154"/>
                    </a:ext>
                  </a:extLst>
                </a:gridCol>
                <a:gridCol w="539750">
                  <a:extLst>
                    <a:ext uri="{9D8B030D-6E8A-4147-A177-3AD203B41FA5}">
                      <a16:colId xmlns:a16="http://schemas.microsoft.com/office/drawing/2014/main" val="3251481076"/>
                    </a:ext>
                  </a:extLst>
                </a:gridCol>
                <a:gridCol w="540385">
                  <a:extLst>
                    <a:ext uri="{9D8B030D-6E8A-4147-A177-3AD203B41FA5}">
                      <a16:colId xmlns:a16="http://schemas.microsoft.com/office/drawing/2014/main" val="1647726044"/>
                    </a:ext>
                  </a:extLst>
                </a:gridCol>
                <a:gridCol w="629920">
                  <a:extLst>
                    <a:ext uri="{9D8B030D-6E8A-4147-A177-3AD203B41FA5}">
                      <a16:colId xmlns:a16="http://schemas.microsoft.com/office/drawing/2014/main" val="2566588865"/>
                    </a:ext>
                  </a:extLst>
                </a:gridCol>
                <a:gridCol w="629920">
                  <a:extLst>
                    <a:ext uri="{9D8B030D-6E8A-4147-A177-3AD203B41FA5}">
                      <a16:colId xmlns:a16="http://schemas.microsoft.com/office/drawing/2014/main" val="2373017696"/>
                    </a:ext>
                  </a:extLst>
                </a:gridCol>
                <a:gridCol w="630555">
                  <a:extLst>
                    <a:ext uri="{9D8B030D-6E8A-4147-A177-3AD203B41FA5}">
                      <a16:colId xmlns:a16="http://schemas.microsoft.com/office/drawing/2014/main" val="3450520195"/>
                    </a:ext>
                  </a:extLst>
                </a:gridCol>
              </a:tblGrid>
              <a:tr h="171450">
                <a:tc>
                  <a:txBody>
                    <a:bodyPr/>
                    <a:lstStyle/>
                    <a:p>
                      <a:pPr>
                        <a:lnSpc>
                          <a:spcPct val="115000"/>
                        </a:lnSpc>
                      </a:pPr>
                      <a:endParaRPr lang="fr-FR" sz="1100">
                        <a:effectLst/>
                        <a:latin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305496"/>
                      </a:solidFill>
                      <a:prstDash val="solid"/>
                      <a:round/>
                      <a:headEnd type="none" w="med" len="med"/>
                      <a:tailEnd type="none" w="med" len="med"/>
                    </a:lnR>
                    <a:lnT>
                      <a:noFill/>
                    </a:lnT>
                    <a:lnB w="12700" cap="flat" cmpd="sng" algn="ctr">
                      <a:solidFill>
                        <a:srgbClr val="305496"/>
                      </a:solidFill>
                      <a:prstDash val="solid"/>
                      <a:round/>
                      <a:headEnd type="none" w="med" len="med"/>
                      <a:tailEnd type="none" w="med" len="med"/>
                    </a:lnB>
                  </a:tcPr>
                </a:tc>
                <a:tc>
                  <a:txBody>
                    <a:bodyPr/>
                    <a:lstStyle/>
                    <a:p>
                      <a:pPr algn="ctr">
                        <a:lnSpc>
                          <a:spcPct val="115000"/>
                        </a:lnSpc>
                        <a:spcAft>
                          <a:spcPts val="0"/>
                        </a:spcAft>
                      </a:pPr>
                      <a:r>
                        <a:rPr lang="fr-FR" sz="1000">
                          <a:effectLst/>
                          <a:latin typeface="Sofia Pro"/>
                          <a:ea typeface="Times New Roman" panose="02020603050405020304" pitchFamily="18" charset="0"/>
                          <a:cs typeface="Arial" panose="020B0604020202020204" pitchFamily="34" charset="0"/>
                        </a:rPr>
                        <a:t>2014</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2F2F2"/>
                    </a:solidFill>
                  </a:tcPr>
                </a:tc>
                <a:tc>
                  <a:txBody>
                    <a:bodyPr/>
                    <a:lstStyle/>
                    <a:p>
                      <a:pPr algn="ctr">
                        <a:lnSpc>
                          <a:spcPct val="115000"/>
                        </a:lnSpc>
                        <a:spcAft>
                          <a:spcPts val="0"/>
                        </a:spcAft>
                      </a:pPr>
                      <a:r>
                        <a:rPr lang="fr-FR" sz="1000">
                          <a:effectLst/>
                          <a:latin typeface="Sofia Pro"/>
                          <a:ea typeface="Times New Roman" panose="02020603050405020304" pitchFamily="18" charset="0"/>
                          <a:cs typeface="Arial" panose="020B0604020202020204" pitchFamily="34" charset="0"/>
                        </a:rPr>
                        <a:t>2015</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2F2F2"/>
                    </a:solidFill>
                  </a:tcPr>
                </a:tc>
                <a:tc>
                  <a:txBody>
                    <a:bodyPr/>
                    <a:lstStyle/>
                    <a:p>
                      <a:pPr algn="ctr">
                        <a:lnSpc>
                          <a:spcPct val="115000"/>
                        </a:lnSpc>
                        <a:spcAft>
                          <a:spcPts val="0"/>
                        </a:spcAft>
                      </a:pPr>
                      <a:r>
                        <a:rPr lang="fr-FR" sz="1000">
                          <a:effectLst/>
                          <a:latin typeface="Sofia Pro"/>
                          <a:ea typeface="Times New Roman" panose="02020603050405020304" pitchFamily="18" charset="0"/>
                          <a:cs typeface="Arial" panose="020B0604020202020204" pitchFamily="34" charset="0"/>
                        </a:rPr>
                        <a:t>2016</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2F2F2"/>
                    </a:solidFill>
                  </a:tcPr>
                </a:tc>
                <a:tc>
                  <a:txBody>
                    <a:bodyPr/>
                    <a:lstStyle/>
                    <a:p>
                      <a:pPr algn="ctr">
                        <a:lnSpc>
                          <a:spcPct val="115000"/>
                        </a:lnSpc>
                        <a:spcAft>
                          <a:spcPts val="0"/>
                        </a:spcAft>
                      </a:pPr>
                      <a:r>
                        <a:rPr lang="fr-FR" sz="1000">
                          <a:effectLst/>
                          <a:latin typeface="Sofia Pro"/>
                          <a:ea typeface="Times New Roman" panose="02020603050405020304" pitchFamily="18" charset="0"/>
                          <a:cs typeface="Arial" panose="020B0604020202020204" pitchFamily="34" charset="0"/>
                        </a:rPr>
                        <a:t>2017</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2F2F2"/>
                    </a:solidFill>
                  </a:tcPr>
                </a:tc>
                <a:tc>
                  <a:txBody>
                    <a:bodyPr/>
                    <a:lstStyle/>
                    <a:p>
                      <a:pPr algn="ctr">
                        <a:lnSpc>
                          <a:spcPct val="115000"/>
                        </a:lnSpc>
                        <a:spcAft>
                          <a:spcPts val="0"/>
                        </a:spcAft>
                      </a:pPr>
                      <a:r>
                        <a:rPr lang="fr-FR" sz="1000">
                          <a:effectLst/>
                          <a:latin typeface="Sofia Pro"/>
                          <a:ea typeface="Times New Roman" panose="02020603050405020304" pitchFamily="18" charset="0"/>
                          <a:cs typeface="Arial" panose="020B0604020202020204" pitchFamily="34" charset="0"/>
                        </a:rPr>
                        <a:t>2018</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2F2F2"/>
                    </a:solidFill>
                  </a:tcPr>
                </a:tc>
                <a:tc>
                  <a:txBody>
                    <a:bodyPr/>
                    <a:lstStyle/>
                    <a:p>
                      <a:pPr algn="ctr">
                        <a:lnSpc>
                          <a:spcPct val="115000"/>
                        </a:lnSpc>
                        <a:spcAft>
                          <a:spcPts val="0"/>
                        </a:spcAft>
                      </a:pPr>
                      <a:r>
                        <a:rPr lang="fr-FR" sz="1000">
                          <a:effectLst/>
                          <a:latin typeface="Sofia Pro"/>
                          <a:ea typeface="Times New Roman" panose="02020603050405020304" pitchFamily="18" charset="0"/>
                          <a:cs typeface="Arial" panose="020B0604020202020204" pitchFamily="34" charset="0"/>
                        </a:rPr>
                        <a:t>2019</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2F2F2"/>
                    </a:solidFill>
                  </a:tcPr>
                </a:tc>
                <a:extLst>
                  <a:ext uri="{0D108BD9-81ED-4DB2-BD59-A6C34878D82A}">
                    <a16:rowId xmlns:a16="http://schemas.microsoft.com/office/drawing/2014/main" val="836154974"/>
                  </a:ext>
                </a:extLst>
              </a:tr>
              <a:tr h="171450">
                <a:tc>
                  <a:txBody>
                    <a:bodyPr/>
                    <a:lstStyle/>
                    <a:p>
                      <a:pPr indent="127000">
                        <a:lnSpc>
                          <a:spcPct val="115000"/>
                        </a:lnSpc>
                        <a:spcAft>
                          <a:spcPts val="0"/>
                        </a:spcAft>
                      </a:pPr>
                      <a:r>
                        <a:rPr lang="fr-FR" sz="1000">
                          <a:effectLst/>
                          <a:latin typeface="Sofia Pro"/>
                          <a:ea typeface="Times New Roman" panose="02020603050405020304" pitchFamily="18" charset="0"/>
                          <a:cs typeface="Arial" panose="020B0604020202020204" pitchFamily="34" charset="0"/>
                        </a:rPr>
                        <a:t>Total des recettes réelles de fonctionnement</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a:noFill/>
                    </a:lnB>
                    <a:solidFill>
                      <a:srgbClr val="F2F2F2"/>
                    </a:solidFill>
                  </a:tcPr>
                </a:tc>
                <a:tc>
                  <a:txBody>
                    <a:bodyPr/>
                    <a:lstStyle/>
                    <a:p>
                      <a:pPr algn="ctr">
                        <a:lnSpc>
                          <a:spcPct val="115000"/>
                        </a:lnSpc>
                        <a:spcAft>
                          <a:spcPts val="0"/>
                        </a:spcAft>
                      </a:pPr>
                      <a:r>
                        <a:rPr lang="fr-FR" sz="1000">
                          <a:effectLst/>
                          <a:latin typeface="Calibri" panose="020F0502020204030204" pitchFamily="34" charset="0"/>
                          <a:ea typeface="Times New Roman" panose="02020603050405020304" pitchFamily="18" charset="0"/>
                          <a:cs typeface="Calibri" panose="020F0502020204030204" pitchFamily="34" charset="0"/>
                        </a:rPr>
                        <a:t>7 255,0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fr-FR" sz="1000">
                          <a:effectLst/>
                          <a:latin typeface="Calibri" panose="020F0502020204030204" pitchFamily="34" charset="0"/>
                          <a:ea typeface="Times New Roman" panose="02020603050405020304" pitchFamily="18" charset="0"/>
                          <a:cs typeface="Calibri" panose="020F0502020204030204" pitchFamily="34" charset="0"/>
                        </a:rPr>
                        <a:t>8 547,8</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fr-FR" sz="1000">
                          <a:effectLst/>
                          <a:latin typeface="Calibri" panose="020F0502020204030204" pitchFamily="34" charset="0"/>
                          <a:ea typeface="Times New Roman" panose="02020603050405020304" pitchFamily="18" charset="0"/>
                          <a:cs typeface="Calibri" panose="020F0502020204030204" pitchFamily="34" charset="0"/>
                        </a:rPr>
                        <a:t>8 105,2</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fr-FR" sz="1000">
                          <a:effectLst/>
                          <a:latin typeface="Calibri" panose="020F0502020204030204" pitchFamily="34" charset="0"/>
                          <a:ea typeface="Times New Roman" panose="02020603050405020304" pitchFamily="18" charset="0"/>
                          <a:cs typeface="Calibri" panose="020F0502020204030204" pitchFamily="34" charset="0"/>
                        </a:rPr>
                        <a:t>7 973,1</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fr-FR" sz="1000">
                          <a:effectLst/>
                          <a:latin typeface="Calibri" panose="020F0502020204030204" pitchFamily="34" charset="0"/>
                          <a:ea typeface="Times New Roman" panose="02020603050405020304" pitchFamily="18" charset="0"/>
                          <a:cs typeface="Calibri" panose="020F0502020204030204" pitchFamily="34" charset="0"/>
                        </a:rPr>
                        <a:t>7 866,6</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fr-FR" sz="1000">
                          <a:effectLst/>
                          <a:latin typeface="Calibri" panose="020F0502020204030204" pitchFamily="34" charset="0"/>
                          <a:ea typeface="Times New Roman" panose="02020603050405020304" pitchFamily="18" charset="0"/>
                          <a:cs typeface="Calibri" panose="020F0502020204030204" pitchFamily="34" charset="0"/>
                        </a:rPr>
                        <a:t>8 200,4</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944227343"/>
                  </a:ext>
                </a:extLst>
              </a:tr>
              <a:tr h="171450">
                <a:tc>
                  <a:txBody>
                    <a:bodyPr/>
                    <a:lstStyle/>
                    <a:p>
                      <a:pPr indent="127000">
                        <a:lnSpc>
                          <a:spcPct val="115000"/>
                        </a:lnSpc>
                        <a:spcAft>
                          <a:spcPts val="0"/>
                        </a:spcAft>
                      </a:pPr>
                      <a:r>
                        <a:rPr lang="fr-FR" sz="1000">
                          <a:effectLst/>
                          <a:latin typeface="Sofia Pro"/>
                          <a:ea typeface="Times New Roman" panose="02020603050405020304" pitchFamily="18" charset="0"/>
                          <a:cs typeface="Arial" panose="020B0604020202020204" pitchFamily="34" charset="0"/>
                        </a:rPr>
                        <a:t>Total des dépenses réelles de fonctionnement</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a:noFill/>
                    </a:lnT>
                    <a:lnB>
                      <a:noFill/>
                    </a:lnB>
                    <a:solidFill>
                      <a:srgbClr val="F2F2F2"/>
                    </a:solidFill>
                  </a:tcPr>
                </a:tc>
                <a:tc>
                  <a:txBody>
                    <a:bodyPr/>
                    <a:lstStyle/>
                    <a:p>
                      <a:pPr algn="ctr">
                        <a:lnSpc>
                          <a:spcPct val="115000"/>
                        </a:lnSpc>
                        <a:spcAft>
                          <a:spcPts val="0"/>
                        </a:spcAft>
                      </a:pPr>
                      <a:r>
                        <a:rPr lang="fr-FR" sz="1000">
                          <a:effectLst/>
                          <a:latin typeface="Calibri" panose="020F0502020204030204" pitchFamily="34" charset="0"/>
                          <a:ea typeface="Times New Roman" panose="02020603050405020304" pitchFamily="18" charset="0"/>
                          <a:cs typeface="Calibri" panose="020F0502020204030204" pitchFamily="34" charset="0"/>
                        </a:rPr>
                        <a:t>6 290,1</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FR" sz="1000">
                          <a:effectLst/>
                          <a:latin typeface="Calibri" panose="020F0502020204030204" pitchFamily="34" charset="0"/>
                          <a:ea typeface="Times New Roman" panose="02020603050405020304" pitchFamily="18" charset="0"/>
                          <a:cs typeface="Calibri" panose="020F0502020204030204" pitchFamily="34" charset="0"/>
                        </a:rPr>
                        <a:t>6 533,4</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FR" sz="1000">
                          <a:effectLst/>
                          <a:latin typeface="Calibri" panose="020F0502020204030204" pitchFamily="34" charset="0"/>
                          <a:ea typeface="Times New Roman" panose="02020603050405020304" pitchFamily="18" charset="0"/>
                          <a:cs typeface="Calibri" panose="020F0502020204030204" pitchFamily="34" charset="0"/>
                        </a:rPr>
                        <a:t>6 666,6</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FR" sz="1000">
                          <a:effectLst/>
                          <a:latin typeface="Calibri" panose="020F0502020204030204" pitchFamily="34" charset="0"/>
                          <a:ea typeface="Times New Roman" panose="02020603050405020304" pitchFamily="18" charset="0"/>
                          <a:cs typeface="Calibri" panose="020F0502020204030204" pitchFamily="34" charset="0"/>
                        </a:rPr>
                        <a:t>6 568,3</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FR" sz="1000">
                          <a:effectLst/>
                          <a:latin typeface="Calibri" panose="020F0502020204030204" pitchFamily="34" charset="0"/>
                          <a:ea typeface="Times New Roman" panose="02020603050405020304" pitchFamily="18" charset="0"/>
                          <a:cs typeface="Calibri" panose="020F0502020204030204" pitchFamily="34" charset="0"/>
                        </a:rPr>
                        <a:t>6 695,3</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FR" sz="1000">
                          <a:effectLst/>
                          <a:latin typeface="Calibri" panose="020F0502020204030204" pitchFamily="34" charset="0"/>
                          <a:ea typeface="Times New Roman" panose="02020603050405020304" pitchFamily="18" charset="0"/>
                          <a:cs typeface="Calibri" panose="020F0502020204030204" pitchFamily="34" charset="0"/>
                        </a:rPr>
                        <a:t>6 551,5</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137850472"/>
                  </a:ext>
                </a:extLst>
              </a:tr>
              <a:tr h="171450">
                <a:tc>
                  <a:txBody>
                    <a:bodyPr/>
                    <a:lstStyle/>
                    <a:p>
                      <a:pPr indent="127000">
                        <a:lnSpc>
                          <a:spcPct val="115000"/>
                        </a:lnSpc>
                        <a:spcAft>
                          <a:spcPts val="0"/>
                        </a:spcAft>
                      </a:pPr>
                      <a:r>
                        <a:rPr lang="fr-FR" sz="1000">
                          <a:effectLst/>
                          <a:latin typeface="Sofia Pro"/>
                          <a:ea typeface="Times New Roman" panose="02020603050405020304" pitchFamily="18" charset="0"/>
                          <a:cs typeface="Arial" panose="020B0604020202020204" pitchFamily="34" charset="0"/>
                        </a:rPr>
                        <a:t>Excédent ou déficit de fonctionnement (HORS rés reporté)</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a:noFill/>
                    </a:lnT>
                    <a:lnB w="12700" cap="flat" cmpd="sng" algn="ctr">
                      <a:solidFill>
                        <a:srgbClr val="305496"/>
                      </a:solidFill>
                      <a:prstDash val="solid"/>
                      <a:round/>
                      <a:headEnd type="none" w="med" len="med"/>
                      <a:tailEnd type="none" w="med" len="med"/>
                    </a:lnB>
                    <a:solidFill>
                      <a:srgbClr val="F2F2F2"/>
                    </a:solidFill>
                  </a:tcPr>
                </a:tc>
                <a:tc>
                  <a:txBody>
                    <a:bodyPr/>
                    <a:lstStyle/>
                    <a:p>
                      <a:pPr algn="ctr">
                        <a:lnSpc>
                          <a:spcPct val="115000"/>
                        </a:lnSpc>
                        <a:spcAft>
                          <a:spcPts val="0"/>
                        </a:spcAft>
                      </a:pPr>
                      <a:r>
                        <a:rPr lang="fr-FR" sz="1000">
                          <a:effectLst/>
                          <a:latin typeface="Calibri" panose="020F0502020204030204" pitchFamily="34" charset="0"/>
                          <a:ea typeface="Times New Roman" panose="02020603050405020304" pitchFamily="18" charset="0"/>
                          <a:cs typeface="Calibri" panose="020F0502020204030204" pitchFamily="34" charset="0"/>
                        </a:rPr>
                        <a:t> 964,9</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a:noFill/>
                    </a:lnT>
                    <a:lnB w="12700" cap="flat" cmpd="sng" algn="ctr">
                      <a:solidFill>
                        <a:srgbClr val="305496"/>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1000">
                          <a:effectLst/>
                          <a:latin typeface="Calibri" panose="020F0502020204030204" pitchFamily="34" charset="0"/>
                          <a:ea typeface="Times New Roman" panose="02020603050405020304" pitchFamily="18" charset="0"/>
                          <a:cs typeface="Calibri" panose="020F0502020204030204" pitchFamily="34" charset="0"/>
                        </a:rPr>
                        <a:t>2 014,4</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a:noFill/>
                    </a:lnT>
                    <a:lnB w="12700" cap="flat" cmpd="sng" algn="ctr">
                      <a:solidFill>
                        <a:srgbClr val="305496"/>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1000">
                          <a:effectLst/>
                          <a:latin typeface="Calibri" panose="020F0502020204030204" pitchFamily="34" charset="0"/>
                          <a:ea typeface="Times New Roman" panose="02020603050405020304" pitchFamily="18" charset="0"/>
                          <a:cs typeface="Calibri" panose="020F0502020204030204" pitchFamily="34" charset="0"/>
                        </a:rPr>
                        <a:t>1 438,6</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a:noFill/>
                    </a:lnT>
                    <a:lnB w="12700" cap="flat" cmpd="sng" algn="ctr">
                      <a:solidFill>
                        <a:srgbClr val="305496"/>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1000">
                          <a:effectLst/>
                          <a:latin typeface="Calibri" panose="020F0502020204030204" pitchFamily="34" charset="0"/>
                          <a:ea typeface="Times New Roman" panose="02020603050405020304" pitchFamily="18" charset="0"/>
                          <a:cs typeface="Calibri" panose="020F0502020204030204" pitchFamily="34" charset="0"/>
                        </a:rPr>
                        <a:t>1 404,8</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a:noFill/>
                    </a:lnT>
                    <a:lnB w="12700" cap="flat" cmpd="sng" algn="ctr">
                      <a:solidFill>
                        <a:srgbClr val="305496"/>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1000">
                          <a:effectLst/>
                          <a:latin typeface="Calibri" panose="020F0502020204030204" pitchFamily="34" charset="0"/>
                          <a:ea typeface="Times New Roman" panose="02020603050405020304" pitchFamily="18" charset="0"/>
                          <a:cs typeface="Calibri" panose="020F0502020204030204" pitchFamily="34" charset="0"/>
                        </a:rPr>
                        <a:t>1 171,3</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a:noFill/>
                    </a:lnT>
                    <a:lnB w="12700" cap="flat" cmpd="sng" algn="ctr">
                      <a:solidFill>
                        <a:srgbClr val="305496"/>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1000">
                          <a:effectLst/>
                          <a:latin typeface="Calibri" panose="020F0502020204030204" pitchFamily="34" charset="0"/>
                          <a:ea typeface="Times New Roman" panose="02020603050405020304" pitchFamily="18" charset="0"/>
                          <a:cs typeface="Calibri" panose="020F0502020204030204" pitchFamily="34" charset="0"/>
                        </a:rPr>
                        <a:t>1 648,9</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a:noFill/>
                    </a:lnT>
                    <a:lnB w="12700" cap="flat" cmpd="sng" algn="ctr">
                      <a:solidFill>
                        <a:srgbClr val="305496"/>
                      </a:solidFill>
                      <a:prstDash val="solid"/>
                      <a:round/>
                      <a:headEnd type="none" w="med" len="med"/>
                      <a:tailEnd type="none" w="med" len="med"/>
                    </a:lnB>
                    <a:solidFill>
                      <a:srgbClr val="FFFFFF"/>
                    </a:solidFill>
                  </a:tcPr>
                </a:tc>
                <a:extLst>
                  <a:ext uri="{0D108BD9-81ED-4DB2-BD59-A6C34878D82A}">
                    <a16:rowId xmlns:a16="http://schemas.microsoft.com/office/drawing/2014/main" val="175263586"/>
                  </a:ext>
                </a:extLst>
              </a:tr>
              <a:tr h="190500">
                <a:tc>
                  <a:txBody>
                    <a:bodyPr/>
                    <a:lstStyle/>
                    <a:p>
                      <a:pPr indent="127000">
                        <a:lnSpc>
                          <a:spcPct val="115000"/>
                        </a:lnSpc>
                        <a:spcAft>
                          <a:spcPts val="0"/>
                        </a:spcAft>
                      </a:pPr>
                      <a:r>
                        <a:rPr lang="fr-FR" sz="1000" b="1" dirty="0">
                          <a:effectLst/>
                          <a:latin typeface="Sofia Pro"/>
                          <a:ea typeface="Times New Roman" panose="02020603050405020304" pitchFamily="18" charset="0"/>
                          <a:cs typeface="Arial" panose="020B0604020202020204" pitchFamily="34" charset="0"/>
                        </a:rPr>
                        <a:t>Excédent ou déficit de fonctionnement (dont résultat reporté)</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2F2F2"/>
                    </a:solidFill>
                  </a:tcPr>
                </a:tc>
                <a:tc>
                  <a:txBody>
                    <a:bodyPr/>
                    <a:lstStyle/>
                    <a:p>
                      <a:pPr algn="ctr">
                        <a:lnSpc>
                          <a:spcPct val="115000"/>
                        </a:lnSpc>
                        <a:spcAft>
                          <a:spcPts val="0"/>
                        </a:spcAft>
                      </a:pPr>
                      <a:r>
                        <a:rPr lang="fr-FR" sz="10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1 178,5</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10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2 108,7</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10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2 718,3</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10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1 815,9</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10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1 269,2</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1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694,6</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FFFFF"/>
                    </a:solidFill>
                  </a:tcPr>
                </a:tc>
                <a:extLst>
                  <a:ext uri="{0D108BD9-81ED-4DB2-BD59-A6C34878D82A}">
                    <a16:rowId xmlns:a16="http://schemas.microsoft.com/office/drawing/2014/main" val="2092388163"/>
                  </a:ext>
                </a:extLst>
              </a:tr>
            </a:tbl>
          </a:graphicData>
        </a:graphic>
      </p:graphicFrame>
      <p:sp>
        <p:nvSpPr>
          <p:cNvPr id="4" name="Espace réservé de la date 3"/>
          <p:cNvSpPr>
            <a:spLocks noGrp="1"/>
          </p:cNvSpPr>
          <p:nvPr>
            <p:ph type="dt" sz="half" idx="10"/>
          </p:nvPr>
        </p:nvSpPr>
        <p:spPr/>
        <p:txBody>
          <a:bodyPr/>
          <a:lstStyle/>
          <a:p>
            <a:fld id="{B53A177B-5323-493F-AA94-EE42545DA0DE}" type="datetime2">
              <a:rPr lang="fr-FR" smtClean="0"/>
              <a:t>vendredi 26 février 2021</a:t>
            </a:fld>
            <a:endParaRPr lang="fr-FR" dirty="0"/>
          </a:p>
        </p:txBody>
      </p:sp>
      <p:sp>
        <p:nvSpPr>
          <p:cNvPr id="5" name="Espace réservé du pied de page 4"/>
          <p:cNvSpPr>
            <a:spLocks noGrp="1"/>
          </p:cNvSpPr>
          <p:nvPr>
            <p:ph type="ftr" sz="quarter" idx="11"/>
          </p:nvPr>
        </p:nvSpPr>
        <p:spPr/>
        <p:txBody>
          <a:bodyPr/>
          <a:lstStyle/>
          <a:p>
            <a:r>
              <a:rPr lang="fr-FR"/>
              <a:t>R.O.B. 2021</a:t>
            </a:r>
            <a:endParaRPr lang="fr-FR" dirty="0"/>
          </a:p>
        </p:txBody>
      </p:sp>
      <p:sp>
        <p:nvSpPr>
          <p:cNvPr id="6" name="Espace réservé du numéro de diapositive 5"/>
          <p:cNvSpPr>
            <a:spLocks noGrp="1"/>
          </p:cNvSpPr>
          <p:nvPr>
            <p:ph type="sldNum" sz="quarter" idx="12"/>
          </p:nvPr>
        </p:nvSpPr>
        <p:spPr/>
        <p:txBody>
          <a:bodyPr/>
          <a:lstStyle/>
          <a:p>
            <a:fld id="{13DEEDC0-82B3-4E10-9A3F-129451AFC2F1}" type="slidenum">
              <a:rPr lang="fr-FR" smtClean="0"/>
              <a:pPr/>
              <a:t>21</a:t>
            </a:fld>
            <a:endParaRPr lang="fr-FR"/>
          </a:p>
        </p:txBody>
      </p:sp>
      <p:sp>
        <p:nvSpPr>
          <p:cNvPr id="9" name="Rectangle 8"/>
          <p:cNvSpPr/>
          <p:nvPr/>
        </p:nvSpPr>
        <p:spPr>
          <a:xfrm>
            <a:off x="1836204" y="3205713"/>
            <a:ext cx="9457871" cy="1277273"/>
          </a:xfrm>
          <a:prstGeom prst="rect">
            <a:avLst/>
          </a:prstGeom>
        </p:spPr>
        <p:txBody>
          <a:bodyPr wrap="square">
            <a:spAutoFit/>
          </a:bodyPr>
          <a:lstStyle/>
          <a:p>
            <a:pPr lvl="0" indent="228600" eaLnBrk="0" fontAlgn="base" hangingPunct="0">
              <a:spcBef>
                <a:spcPct val="0"/>
              </a:spcBef>
              <a:spcAft>
                <a:spcPct val="0"/>
              </a:spcAft>
            </a:pPr>
            <a:r>
              <a:rPr lang="fr-FR" altLang="fr-FR" sz="1100" dirty="0">
                <a:latin typeface="Calibri" panose="020F0502020204030204" pitchFamily="34" charset="0"/>
                <a:ea typeface="Times New Roman" panose="02020603050405020304" pitchFamily="18" charset="0"/>
                <a:cs typeface="Times New Roman" panose="02020603050405020304" pitchFamily="18" charset="0"/>
              </a:rPr>
              <a:t>La stabilité des taux de fiscalité (hors mise en place de la majoration pour résidence secondaire), l’évolution physique des bases, et la hausse des transactions immobilières, ont provoqué une hausse des recettes trois fois supérieure au rythme des dépenses. La santé financière fin 2019 est bonne, voire très bonne compte tenu du faible montant des investissements réalisés et de la diminution de la dette de la ville.</a:t>
            </a:r>
            <a:endParaRPr lang="fr-FR" altLang="fr-FR" sz="1100" dirty="0"/>
          </a:p>
          <a:p>
            <a:pPr lvl="0" indent="228600" eaLnBrk="0" fontAlgn="base" hangingPunct="0">
              <a:spcBef>
                <a:spcPct val="0"/>
              </a:spcBef>
              <a:spcAft>
                <a:spcPct val="0"/>
              </a:spcAft>
            </a:pPr>
            <a:r>
              <a:rPr lang="fr-FR" altLang="fr-FR" sz="1100" dirty="0">
                <a:latin typeface="Calibri" panose="020F0502020204030204" pitchFamily="34" charset="0"/>
                <a:ea typeface="Times New Roman" panose="02020603050405020304" pitchFamily="18" charset="0"/>
                <a:cs typeface="Times New Roman" panose="02020603050405020304" pitchFamily="18" charset="0"/>
              </a:rPr>
              <a:t>Le mauvais point au niveau des dépenses, reste l’augmentation forte des dépenses de personnel. Les efforts consentis sur les autres postes de dépenses ont peut-être atteint un plancher qu’il sera difficile de percer.</a:t>
            </a:r>
            <a:endParaRPr lang="fr-FR" altLang="fr-FR" sz="1100" dirty="0"/>
          </a:p>
          <a:p>
            <a:pPr lvl="0" indent="228600" eaLnBrk="0" fontAlgn="base" hangingPunct="0">
              <a:spcBef>
                <a:spcPct val="0"/>
              </a:spcBef>
              <a:spcAft>
                <a:spcPct val="0"/>
              </a:spcAft>
            </a:pPr>
            <a:r>
              <a:rPr lang="fr-FR" altLang="fr-FR" sz="1100" b="1" dirty="0">
                <a:latin typeface="Calibri" panose="020F0502020204030204" pitchFamily="34" charset="0"/>
                <a:ea typeface="Times New Roman" panose="02020603050405020304" pitchFamily="18" charset="0"/>
                <a:cs typeface="Times New Roman" panose="02020603050405020304" pitchFamily="18" charset="0"/>
              </a:rPr>
              <a:t>Les modifications intervenues sur la TH, laisse une possibilité au pouvoir politique de continuer à essayer de lutter contre la fuite des familles et l’augmentation des résidences secondaires en augmentant fortement les taux de TH. Reste à déterminer à quelle date cette augmentation doit avoir lieu.</a:t>
            </a:r>
            <a:endParaRPr lang="fr-FR" altLang="fr-FR" dirty="0">
              <a:latin typeface="Arial" panose="020B0604020202020204" pitchFamily="34" charset="0"/>
            </a:endParaRPr>
          </a:p>
        </p:txBody>
      </p:sp>
    </p:spTree>
    <p:extLst>
      <p:ext uri="{BB962C8B-B14F-4D97-AF65-F5344CB8AC3E}">
        <p14:creationId xmlns:p14="http://schemas.microsoft.com/office/powerpoint/2010/main" val="1178684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878789"/>
          </a:xfrm>
        </p:spPr>
        <p:txBody>
          <a:bodyPr/>
          <a:lstStyle/>
          <a:p>
            <a:r>
              <a:rPr lang="fr-FR" altLang="fr-FR" dirty="0">
                <a:solidFill>
                  <a:srgbClr val="0070C0"/>
                </a:solidFill>
                <a:latin typeface="Sofia Pro Light" panose="020B0000000000000000" charset="0"/>
                <a:ea typeface="Times New Roman" panose="02020603050405020304" pitchFamily="18" charset="0"/>
                <a:cs typeface="Times New Roman" panose="02020603050405020304" pitchFamily="18" charset="0"/>
              </a:rPr>
              <a:t>Section investissement</a:t>
            </a:r>
            <a:endParaRPr lang="fr-FR"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1216103493"/>
              </p:ext>
            </p:extLst>
          </p:nvPr>
        </p:nvGraphicFramePr>
        <p:xfrm>
          <a:off x="838200" y="1472608"/>
          <a:ext cx="7542086" cy="4655048"/>
        </p:xfrm>
        <a:graphic>
          <a:graphicData uri="http://schemas.openxmlformats.org/drawingml/2006/table">
            <a:tbl>
              <a:tblPr firstRow="1" firstCol="1" bandRow="1">
                <a:tableStyleId>{5C22544A-7EE6-4342-B048-85BDC9FD1C3A}</a:tableStyleId>
              </a:tblPr>
              <a:tblGrid>
                <a:gridCol w="3106070">
                  <a:extLst>
                    <a:ext uri="{9D8B030D-6E8A-4147-A177-3AD203B41FA5}">
                      <a16:colId xmlns:a16="http://schemas.microsoft.com/office/drawing/2014/main" val="196317549"/>
                    </a:ext>
                  </a:extLst>
                </a:gridCol>
                <a:gridCol w="664972">
                  <a:extLst>
                    <a:ext uri="{9D8B030D-6E8A-4147-A177-3AD203B41FA5}">
                      <a16:colId xmlns:a16="http://schemas.microsoft.com/office/drawing/2014/main" val="362709399"/>
                    </a:ext>
                  </a:extLst>
                </a:gridCol>
                <a:gridCol w="775931">
                  <a:extLst>
                    <a:ext uri="{9D8B030D-6E8A-4147-A177-3AD203B41FA5}">
                      <a16:colId xmlns:a16="http://schemas.microsoft.com/office/drawing/2014/main" val="4107066495"/>
                    </a:ext>
                  </a:extLst>
                </a:gridCol>
                <a:gridCol w="890797">
                  <a:extLst>
                    <a:ext uri="{9D8B030D-6E8A-4147-A177-3AD203B41FA5}">
                      <a16:colId xmlns:a16="http://schemas.microsoft.com/office/drawing/2014/main" val="1142563848"/>
                    </a:ext>
                  </a:extLst>
                </a:gridCol>
                <a:gridCol w="775151">
                  <a:extLst>
                    <a:ext uri="{9D8B030D-6E8A-4147-A177-3AD203B41FA5}">
                      <a16:colId xmlns:a16="http://schemas.microsoft.com/office/drawing/2014/main" val="2334216111"/>
                    </a:ext>
                  </a:extLst>
                </a:gridCol>
                <a:gridCol w="664193">
                  <a:extLst>
                    <a:ext uri="{9D8B030D-6E8A-4147-A177-3AD203B41FA5}">
                      <a16:colId xmlns:a16="http://schemas.microsoft.com/office/drawing/2014/main" val="3099949009"/>
                    </a:ext>
                  </a:extLst>
                </a:gridCol>
                <a:gridCol w="664972">
                  <a:extLst>
                    <a:ext uri="{9D8B030D-6E8A-4147-A177-3AD203B41FA5}">
                      <a16:colId xmlns:a16="http://schemas.microsoft.com/office/drawing/2014/main" val="206800372"/>
                    </a:ext>
                  </a:extLst>
                </a:gridCol>
              </a:tblGrid>
              <a:tr h="152165">
                <a:tc>
                  <a:txBody>
                    <a:bodyPr/>
                    <a:lstStyle/>
                    <a:p>
                      <a:pPr>
                        <a:lnSpc>
                          <a:spcPct val="115000"/>
                        </a:lnSpc>
                      </a:pPr>
                      <a:endParaRPr lang="fr-FR" sz="11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000">
                          <a:effectLst/>
                        </a:rPr>
                        <a:t>2014</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2015</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2016</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2017</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2018</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2019</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040176595"/>
                  </a:ext>
                </a:extLst>
              </a:tr>
              <a:tr h="138332">
                <a:tc>
                  <a:txBody>
                    <a:bodyPr/>
                    <a:lstStyle/>
                    <a:p>
                      <a:pPr indent="127000">
                        <a:lnSpc>
                          <a:spcPct val="115000"/>
                        </a:lnSpc>
                        <a:spcAft>
                          <a:spcPts val="0"/>
                        </a:spcAft>
                      </a:pPr>
                      <a:r>
                        <a:rPr lang="fr-FR" sz="1000">
                          <a:effectLst/>
                        </a:rPr>
                        <a:t>Dotations et subventions</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1 394,0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835,5</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861,1</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214,4</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435,3</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408,7</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582245780"/>
                  </a:ext>
                </a:extLst>
              </a:tr>
              <a:tr h="276663">
                <a:tc>
                  <a:txBody>
                    <a:bodyPr/>
                    <a:lstStyle/>
                    <a:p>
                      <a:pPr indent="127000">
                        <a:lnSpc>
                          <a:spcPct val="115000"/>
                        </a:lnSpc>
                        <a:spcAft>
                          <a:spcPts val="0"/>
                        </a:spcAft>
                      </a:pPr>
                      <a:r>
                        <a:rPr lang="fr-FR" sz="1000">
                          <a:effectLst/>
                        </a:rPr>
                        <a:t>Réduction réelle des dépenses d’investissement</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dirty="0">
                          <a:effectLst/>
                        </a:rPr>
                        <a:t> 30,7</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14,1</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7,1</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5,4</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8,1</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416471494"/>
                  </a:ext>
                </a:extLst>
              </a:tr>
              <a:tr h="276663">
                <a:tc>
                  <a:txBody>
                    <a:bodyPr/>
                    <a:lstStyle/>
                    <a:p>
                      <a:pPr indent="127000">
                        <a:lnSpc>
                          <a:spcPct val="115000"/>
                        </a:lnSpc>
                        <a:spcAft>
                          <a:spcPts val="0"/>
                        </a:spcAft>
                      </a:pPr>
                      <a:r>
                        <a:rPr lang="fr-FR" sz="1000">
                          <a:effectLst/>
                        </a:rPr>
                        <a:t>Autres recettes réelles d’investissement</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289,8</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83,0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247200437"/>
                  </a:ext>
                </a:extLst>
              </a:tr>
              <a:tr h="276663">
                <a:tc>
                  <a:txBody>
                    <a:bodyPr/>
                    <a:lstStyle/>
                    <a:p>
                      <a:pPr indent="127000">
                        <a:lnSpc>
                          <a:spcPct val="115000"/>
                        </a:lnSpc>
                        <a:spcAft>
                          <a:spcPts val="0"/>
                        </a:spcAft>
                      </a:pPr>
                      <a:r>
                        <a:rPr lang="fr-FR" sz="1000">
                          <a:effectLst/>
                        </a:rPr>
                        <a:t>Total des recettes réelles d’investissement hors emprunt</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1 424,7</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835,5</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875,3</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511,3</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523,7</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416,8</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307832565"/>
                  </a:ext>
                </a:extLst>
              </a:tr>
              <a:tr h="138332">
                <a:tc>
                  <a:txBody>
                    <a:bodyPr/>
                    <a:lstStyle/>
                    <a:p>
                      <a:pPr indent="127000">
                        <a:lnSpc>
                          <a:spcPct val="115000"/>
                        </a:lnSpc>
                        <a:spcAft>
                          <a:spcPts val="0"/>
                        </a:spcAft>
                      </a:pPr>
                      <a:r>
                        <a:rPr lang="fr-FR" sz="1000">
                          <a:effectLst/>
                        </a:rPr>
                        <a:t>Recettes liées à l’emprunt</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1 499,0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1,4</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945,0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687541127"/>
                  </a:ext>
                </a:extLst>
              </a:tr>
              <a:tr h="138332">
                <a:tc>
                  <a:txBody>
                    <a:bodyPr/>
                    <a:lstStyle/>
                    <a:p>
                      <a:pPr indent="127000">
                        <a:lnSpc>
                          <a:spcPct val="115000"/>
                        </a:lnSpc>
                        <a:spcAft>
                          <a:spcPts val="0"/>
                        </a:spcAft>
                      </a:pPr>
                      <a:r>
                        <a:rPr lang="fr-FR" sz="1000">
                          <a:effectLst/>
                        </a:rPr>
                        <a:t>Opérations d’ordre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253,5</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596,0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314,8</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433,5</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1 280,0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367,9</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777341996"/>
                  </a:ext>
                </a:extLst>
              </a:tr>
              <a:tr h="138332">
                <a:tc>
                  <a:txBody>
                    <a:bodyPr/>
                    <a:lstStyle/>
                    <a:p>
                      <a:pPr indent="127000">
                        <a:lnSpc>
                          <a:spcPct val="115000"/>
                        </a:lnSpc>
                        <a:spcAft>
                          <a:spcPts val="0"/>
                        </a:spcAft>
                      </a:pPr>
                      <a:r>
                        <a:rPr lang="fr-FR" sz="1000">
                          <a:effectLst/>
                        </a:rPr>
                        <a:t>Excédent d’investissement reporté</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63,4</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78,6</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879,6</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34,5</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258545078"/>
                  </a:ext>
                </a:extLst>
              </a:tr>
              <a:tr h="138332">
                <a:tc>
                  <a:txBody>
                    <a:bodyPr/>
                    <a:lstStyle/>
                    <a:p>
                      <a:pPr indent="127000">
                        <a:lnSpc>
                          <a:spcPct val="115000"/>
                        </a:lnSpc>
                        <a:spcAft>
                          <a:spcPts val="0"/>
                        </a:spcAft>
                      </a:pPr>
                      <a:r>
                        <a:rPr lang="fr-FR" sz="1000">
                          <a:effectLst/>
                        </a:rPr>
                        <a:t>Excédent capitalisé 1068</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915,4</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952,1</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1 452,7</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720,1</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1 905,1</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621,2</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726841105"/>
                  </a:ext>
                </a:extLst>
              </a:tr>
              <a:tr h="276663">
                <a:tc>
                  <a:txBody>
                    <a:bodyPr/>
                    <a:lstStyle/>
                    <a:p>
                      <a:pPr indent="127000">
                        <a:lnSpc>
                          <a:spcPct val="115000"/>
                        </a:lnSpc>
                        <a:spcAft>
                          <a:spcPts val="0"/>
                        </a:spcAft>
                      </a:pPr>
                      <a:r>
                        <a:rPr lang="fr-FR" sz="1000">
                          <a:effectLst/>
                        </a:rPr>
                        <a:t>TOTAL DES RECETTES D’INVESTISSEMENT</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000">
                          <a:effectLst/>
                        </a:rPr>
                        <a:t>4 156,0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2 385,0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2 721,4</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2 544,4</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3 708,7</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2 385,4</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217985780"/>
                  </a:ext>
                </a:extLst>
              </a:tr>
              <a:tr h="152165">
                <a:tc>
                  <a:txBody>
                    <a:bodyPr/>
                    <a:lstStyle/>
                    <a:p>
                      <a:pPr>
                        <a:lnSpc>
                          <a:spcPct val="115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58251234"/>
                  </a:ext>
                </a:extLst>
              </a:tr>
              <a:tr h="152165">
                <a:tc>
                  <a:txBody>
                    <a:bodyPr/>
                    <a:lstStyle/>
                    <a:p>
                      <a:pPr>
                        <a:lnSpc>
                          <a:spcPct val="115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000">
                          <a:effectLst/>
                        </a:rPr>
                        <a:t>2014</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2015</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2016</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2017</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2018</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2019</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948996008"/>
                  </a:ext>
                </a:extLst>
              </a:tr>
              <a:tr h="138332">
                <a:tc>
                  <a:txBody>
                    <a:bodyPr/>
                    <a:lstStyle/>
                    <a:p>
                      <a:pPr indent="127000">
                        <a:lnSpc>
                          <a:spcPct val="115000"/>
                        </a:lnSpc>
                        <a:spcAft>
                          <a:spcPts val="0"/>
                        </a:spcAft>
                      </a:pPr>
                      <a:r>
                        <a:rPr lang="fr-FR" sz="1000">
                          <a:effectLst/>
                        </a:rPr>
                        <a:t>Dépenses d’équipement brut</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4 024,3</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dirty="0">
                          <a:effectLst/>
                        </a:rPr>
                        <a:t> 929,0</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dirty="0">
                          <a:effectLst/>
                        </a:rPr>
                        <a:t>1 150,4</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2 250,0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2 229,2</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2 801,2</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244633572"/>
                  </a:ext>
                </a:extLst>
              </a:tr>
              <a:tr h="276663">
                <a:tc>
                  <a:txBody>
                    <a:bodyPr/>
                    <a:lstStyle/>
                    <a:p>
                      <a:pPr indent="127000">
                        <a:lnSpc>
                          <a:spcPct val="115000"/>
                        </a:lnSpc>
                        <a:spcAft>
                          <a:spcPts val="0"/>
                        </a:spcAft>
                      </a:pPr>
                      <a:r>
                        <a:rPr lang="fr-FR" sz="1000">
                          <a:effectLst/>
                        </a:rPr>
                        <a:t>Dépenses financières d’investissement</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324,9</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120,8</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63,1</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26,9</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368,8</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251,3</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714048790"/>
                  </a:ext>
                </a:extLst>
              </a:tr>
              <a:tr h="414995">
                <a:tc>
                  <a:txBody>
                    <a:bodyPr/>
                    <a:lstStyle/>
                    <a:p>
                      <a:pPr indent="127000">
                        <a:lnSpc>
                          <a:spcPct val="115000"/>
                        </a:lnSpc>
                        <a:spcAft>
                          <a:spcPts val="0"/>
                        </a:spcAft>
                      </a:pPr>
                      <a:r>
                        <a:rPr lang="fr-FR" sz="1000">
                          <a:effectLst/>
                        </a:rPr>
                        <a:t>Total des dépenses réelles d’investissement (hors annuité en capital)</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4 349,2</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1 049,8</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1 213,5</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2 277,0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2 598,0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3 052,5</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27455167"/>
                  </a:ext>
                </a:extLst>
              </a:tr>
              <a:tr h="138332">
                <a:tc>
                  <a:txBody>
                    <a:bodyPr/>
                    <a:lstStyle/>
                    <a:p>
                      <a:pPr indent="127000">
                        <a:lnSpc>
                          <a:spcPct val="115000"/>
                        </a:lnSpc>
                        <a:spcAft>
                          <a:spcPts val="0"/>
                        </a:spcAft>
                      </a:pPr>
                      <a:r>
                        <a:rPr lang="fr-FR" sz="1000">
                          <a:effectLst/>
                        </a:rPr>
                        <a:t>Remboursement de capital</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395,7</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481,1</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494,8</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543,6</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547,7</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532,8</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892079118"/>
                  </a:ext>
                </a:extLst>
              </a:tr>
              <a:tr h="276663">
                <a:tc>
                  <a:txBody>
                    <a:bodyPr/>
                    <a:lstStyle/>
                    <a:p>
                      <a:pPr indent="127000">
                        <a:lnSpc>
                          <a:spcPct val="115000"/>
                        </a:lnSpc>
                        <a:spcAft>
                          <a:spcPts val="0"/>
                        </a:spcAft>
                      </a:pPr>
                      <a:r>
                        <a:rPr lang="fr-FR" sz="1000">
                          <a:effectLst/>
                        </a:rPr>
                        <a:t>Dépenses d’investissement, opérations d’ordre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72,3</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114,2</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133,5</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128,8</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123,7</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126,9</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191478"/>
                  </a:ext>
                </a:extLst>
              </a:tr>
              <a:tr h="138332">
                <a:tc>
                  <a:txBody>
                    <a:bodyPr/>
                    <a:lstStyle/>
                    <a:p>
                      <a:pPr indent="127000">
                        <a:lnSpc>
                          <a:spcPct val="115000"/>
                        </a:lnSpc>
                        <a:spcAft>
                          <a:spcPts val="0"/>
                        </a:spcAft>
                      </a:pPr>
                      <a:r>
                        <a:rPr lang="fr-FR" sz="1000">
                          <a:effectLst/>
                        </a:rPr>
                        <a:t>Déficit capitalisé 1068</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859113621"/>
                  </a:ext>
                </a:extLst>
              </a:tr>
              <a:tr h="138332">
                <a:tc>
                  <a:txBody>
                    <a:bodyPr/>
                    <a:lstStyle/>
                    <a:p>
                      <a:pPr indent="127000">
                        <a:lnSpc>
                          <a:spcPct val="115000"/>
                        </a:lnSpc>
                        <a:spcAft>
                          <a:spcPts val="0"/>
                        </a:spcAft>
                      </a:pPr>
                      <a:r>
                        <a:rPr lang="fr-FR" sz="1000">
                          <a:effectLst/>
                        </a:rPr>
                        <a:t>Déficit d’investissement reporté</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661,1</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405,0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319839453"/>
                  </a:ext>
                </a:extLst>
              </a:tr>
              <a:tr h="276663">
                <a:tc>
                  <a:txBody>
                    <a:bodyPr/>
                    <a:lstStyle/>
                    <a:p>
                      <a:pPr indent="127000">
                        <a:lnSpc>
                          <a:spcPct val="115000"/>
                        </a:lnSpc>
                        <a:spcAft>
                          <a:spcPts val="0"/>
                        </a:spcAft>
                      </a:pPr>
                      <a:r>
                        <a:rPr lang="fr-FR" sz="1000">
                          <a:effectLst/>
                        </a:rPr>
                        <a:t>TOTAL DES DEPENSES D’INVESTISSEMENT</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4 817,2</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2 306,3</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1 841,8</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2 949,4</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3 674,3</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dirty="0">
                          <a:effectLst/>
                        </a:rPr>
                        <a:t>3 712,3</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854597524"/>
                  </a:ext>
                </a:extLst>
              </a:tr>
            </a:tbl>
          </a:graphicData>
        </a:graphic>
      </p:graphicFrame>
      <p:sp>
        <p:nvSpPr>
          <p:cNvPr id="4" name="Espace réservé de la date 3"/>
          <p:cNvSpPr>
            <a:spLocks noGrp="1"/>
          </p:cNvSpPr>
          <p:nvPr>
            <p:ph type="dt" sz="half" idx="10"/>
          </p:nvPr>
        </p:nvSpPr>
        <p:spPr/>
        <p:txBody>
          <a:bodyPr/>
          <a:lstStyle/>
          <a:p>
            <a:fld id="{A976A56E-0504-4BE3-BE51-49E8C1AAD5D7}" type="datetime2">
              <a:rPr lang="fr-FR" smtClean="0"/>
              <a:t>vendredi 26 février 2021</a:t>
            </a:fld>
            <a:endParaRPr lang="fr-FR" dirty="0"/>
          </a:p>
        </p:txBody>
      </p:sp>
      <p:sp>
        <p:nvSpPr>
          <p:cNvPr id="5" name="Espace réservé du pied de page 4"/>
          <p:cNvSpPr>
            <a:spLocks noGrp="1"/>
          </p:cNvSpPr>
          <p:nvPr>
            <p:ph type="ftr" sz="quarter" idx="11"/>
          </p:nvPr>
        </p:nvSpPr>
        <p:spPr/>
        <p:txBody>
          <a:bodyPr/>
          <a:lstStyle/>
          <a:p>
            <a:r>
              <a:rPr lang="fr-FR"/>
              <a:t>R.O.B. 2021</a:t>
            </a:r>
            <a:endParaRPr lang="fr-FR" dirty="0"/>
          </a:p>
        </p:txBody>
      </p:sp>
      <p:sp>
        <p:nvSpPr>
          <p:cNvPr id="6" name="Espace réservé du numéro de diapositive 5"/>
          <p:cNvSpPr>
            <a:spLocks noGrp="1"/>
          </p:cNvSpPr>
          <p:nvPr>
            <p:ph type="sldNum" sz="quarter" idx="12"/>
          </p:nvPr>
        </p:nvSpPr>
        <p:spPr/>
        <p:txBody>
          <a:bodyPr/>
          <a:lstStyle/>
          <a:p>
            <a:fld id="{13DEEDC0-82B3-4E10-9A3F-129451AFC2F1}" type="slidenum">
              <a:rPr lang="fr-FR" smtClean="0"/>
              <a:pPr/>
              <a:t>22</a:t>
            </a:fld>
            <a:endParaRPr lang="fr-FR"/>
          </a:p>
        </p:txBody>
      </p:sp>
      <p:sp>
        <p:nvSpPr>
          <p:cNvPr id="8" name="ZoneTexte 7"/>
          <p:cNvSpPr txBox="1"/>
          <p:nvPr/>
        </p:nvSpPr>
        <p:spPr>
          <a:xfrm>
            <a:off x="8526162" y="1472608"/>
            <a:ext cx="2827638" cy="4678204"/>
          </a:xfrm>
          <a:prstGeom prst="rect">
            <a:avLst/>
          </a:prstGeom>
          <a:noFill/>
        </p:spPr>
        <p:txBody>
          <a:bodyPr wrap="square" rtlCol="0">
            <a:spAutoFit/>
          </a:bodyPr>
          <a:lstStyle/>
          <a:p>
            <a:r>
              <a:rPr lang="fr-FR" sz="1400" b="1" dirty="0"/>
              <a:t>Dépenses d’investissement : </a:t>
            </a:r>
          </a:p>
          <a:p>
            <a:r>
              <a:rPr lang="fr-FR" sz="1400" dirty="0"/>
              <a:t>Le total des dépenses d’investissement s’élève à </a:t>
            </a:r>
          </a:p>
          <a:p>
            <a:r>
              <a:rPr lang="fr-FR" sz="1400" dirty="0"/>
              <a:t>13.3 M€ entre 2014 et 2019. </a:t>
            </a:r>
          </a:p>
          <a:p>
            <a:r>
              <a:rPr lang="fr-FR" sz="1400" dirty="0"/>
              <a:t>Soit un rythme de 2.2 M€ par an en moyenne.</a:t>
            </a:r>
          </a:p>
          <a:p>
            <a:endParaRPr lang="fr-FR" sz="1400" dirty="0"/>
          </a:p>
          <a:p>
            <a:r>
              <a:rPr lang="fr-FR" sz="1400" b="1" dirty="0"/>
              <a:t>Financement des opérations : </a:t>
            </a:r>
          </a:p>
          <a:p>
            <a:pPr lvl="0"/>
            <a:r>
              <a:rPr lang="fr-FR" sz="1400" dirty="0"/>
              <a:t>31% de financement par subvention et FCTVA,</a:t>
            </a:r>
          </a:p>
          <a:p>
            <a:pPr lvl="0"/>
            <a:r>
              <a:rPr lang="fr-FR" sz="1400" dirty="0"/>
              <a:t>51% d’autofinancement,</a:t>
            </a:r>
          </a:p>
          <a:p>
            <a:pPr lvl="0"/>
            <a:r>
              <a:rPr lang="fr-FR" sz="1400" dirty="0"/>
              <a:t>18% de financement par la dette </a:t>
            </a:r>
          </a:p>
          <a:p>
            <a:r>
              <a:rPr lang="fr-FR" sz="1400" dirty="0"/>
              <a:t> </a:t>
            </a:r>
          </a:p>
          <a:p>
            <a:r>
              <a:rPr lang="fr-FR" sz="1400" dirty="0"/>
              <a:t>Sur 6 ans, le montant des emprunts nouveaux est de </a:t>
            </a:r>
          </a:p>
          <a:p>
            <a:r>
              <a:rPr lang="fr-FR" sz="1400" dirty="0"/>
              <a:t>2.4 M€ alors que le capital remboursé est de 3 M€.</a:t>
            </a:r>
          </a:p>
          <a:p>
            <a:endParaRPr lang="fr-FR" sz="1400" dirty="0"/>
          </a:p>
          <a:p>
            <a:r>
              <a:rPr lang="fr-FR" sz="1400" dirty="0"/>
              <a:t>Le désendettement est de </a:t>
            </a:r>
          </a:p>
          <a:p>
            <a:r>
              <a:rPr lang="fr-FR" sz="1400" dirty="0"/>
              <a:t>0.6 M€.</a:t>
            </a:r>
          </a:p>
          <a:p>
            <a:endParaRPr lang="fr-FR" dirty="0"/>
          </a:p>
        </p:txBody>
      </p:sp>
    </p:spTree>
    <p:extLst>
      <p:ext uri="{BB962C8B-B14F-4D97-AF65-F5344CB8AC3E}">
        <p14:creationId xmlns:p14="http://schemas.microsoft.com/office/powerpoint/2010/main" val="1065022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tx2"/>
                </a:solidFill>
              </a:rPr>
              <a:t>Grandes masses budgétaires 2014-2020</a:t>
            </a: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3033942568"/>
              </p:ext>
            </p:extLst>
          </p:nvPr>
        </p:nvGraphicFramePr>
        <p:xfrm>
          <a:off x="838200" y="1690688"/>
          <a:ext cx="8609261" cy="4352346"/>
        </p:xfrm>
        <a:graphic>
          <a:graphicData uri="http://schemas.openxmlformats.org/drawingml/2006/table">
            <a:tbl>
              <a:tblPr>
                <a:tableStyleId>{5C22544A-7EE6-4342-B048-85BDC9FD1C3A}</a:tableStyleId>
              </a:tblPr>
              <a:tblGrid>
                <a:gridCol w="3307370">
                  <a:extLst>
                    <a:ext uri="{9D8B030D-6E8A-4147-A177-3AD203B41FA5}">
                      <a16:colId xmlns:a16="http://schemas.microsoft.com/office/drawing/2014/main" val="3586984589"/>
                    </a:ext>
                  </a:extLst>
                </a:gridCol>
                <a:gridCol w="757413">
                  <a:extLst>
                    <a:ext uri="{9D8B030D-6E8A-4147-A177-3AD203B41FA5}">
                      <a16:colId xmlns:a16="http://schemas.microsoft.com/office/drawing/2014/main" val="4214041393"/>
                    </a:ext>
                  </a:extLst>
                </a:gridCol>
                <a:gridCol w="757413">
                  <a:extLst>
                    <a:ext uri="{9D8B030D-6E8A-4147-A177-3AD203B41FA5}">
                      <a16:colId xmlns:a16="http://schemas.microsoft.com/office/drawing/2014/main" val="359004641"/>
                    </a:ext>
                  </a:extLst>
                </a:gridCol>
                <a:gridCol w="757413">
                  <a:extLst>
                    <a:ext uri="{9D8B030D-6E8A-4147-A177-3AD203B41FA5}">
                      <a16:colId xmlns:a16="http://schemas.microsoft.com/office/drawing/2014/main" val="2014309538"/>
                    </a:ext>
                  </a:extLst>
                </a:gridCol>
                <a:gridCol w="757413">
                  <a:extLst>
                    <a:ext uri="{9D8B030D-6E8A-4147-A177-3AD203B41FA5}">
                      <a16:colId xmlns:a16="http://schemas.microsoft.com/office/drawing/2014/main" val="3976194981"/>
                    </a:ext>
                  </a:extLst>
                </a:gridCol>
                <a:gridCol w="757413">
                  <a:extLst>
                    <a:ext uri="{9D8B030D-6E8A-4147-A177-3AD203B41FA5}">
                      <a16:colId xmlns:a16="http://schemas.microsoft.com/office/drawing/2014/main" val="3949840824"/>
                    </a:ext>
                  </a:extLst>
                </a:gridCol>
                <a:gridCol w="757413">
                  <a:extLst>
                    <a:ext uri="{9D8B030D-6E8A-4147-A177-3AD203B41FA5}">
                      <a16:colId xmlns:a16="http://schemas.microsoft.com/office/drawing/2014/main" val="501433011"/>
                    </a:ext>
                  </a:extLst>
                </a:gridCol>
                <a:gridCol w="757413">
                  <a:extLst>
                    <a:ext uri="{9D8B030D-6E8A-4147-A177-3AD203B41FA5}">
                      <a16:colId xmlns:a16="http://schemas.microsoft.com/office/drawing/2014/main" val="784887651"/>
                    </a:ext>
                  </a:extLst>
                </a:gridCol>
              </a:tblGrid>
              <a:tr h="208289">
                <a:tc>
                  <a:txBody>
                    <a:bodyPr/>
                    <a:lstStyle/>
                    <a:p>
                      <a:pPr algn="l" fontAlgn="ctr"/>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b="1" u="none" strike="noStrike" dirty="0">
                          <a:solidFill>
                            <a:schemeClr val="tx2"/>
                          </a:solidFill>
                          <a:effectLst/>
                        </a:rPr>
                        <a:t>2014</a:t>
                      </a:r>
                      <a:endParaRPr lang="fr-FR" sz="1000" b="1" i="0" u="none" strike="noStrike" dirty="0">
                        <a:solidFill>
                          <a:schemeClr val="tx2"/>
                        </a:solidFill>
                        <a:effectLst/>
                        <a:latin typeface="Calibri" panose="020F0502020204030204" pitchFamily="34" charset="0"/>
                      </a:endParaRPr>
                    </a:p>
                  </a:txBody>
                  <a:tcPr marL="9468" marR="9468" marT="9468" marB="0" anchor="ctr"/>
                </a:tc>
                <a:tc>
                  <a:txBody>
                    <a:bodyPr/>
                    <a:lstStyle/>
                    <a:p>
                      <a:pPr algn="ctr" fontAlgn="ctr"/>
                      <a:r>
                        <a:rPr lang="fr-FR" sz="1000" b="1" u="none" strike="noStrike" dirty="0">
                          <a:solidFill>
                            <a:schemeClr val="tx2"/>
                          </a:solidFill>
                          <a:effectLst/>
                        </a:rPr>
                        <a:t>2015</a:t>
                      </a:r>
                      <a:endParaRPr lang="fr-FR" sz="1000" b="1" i="0" u="none" strike="noStrike" dirty="0">
                        <a:solidFill>
                          <a:schemeClr val="tx2"/>
                        </a:solidFill>
                        <a:effectLst/>
                        <a:latin typeface="Calibri" panose="020F0502020204030204" pitchFamily="34" charset="0"/>
                      </a:endParaRPr>
                    </a:p>
                  </a:txBody>
                  <a:tcPr marL="9468" marR="9468" marT="9468" marB="0" anchor="ctr"/>
                </a:tc>
                <a:tc>
                  <a:txBody>
                    <a:bodyPr/>
                    <a:lstStyle/>
                    <a:p>
                      <a:pPr algn="ctr" fontAlgn="ctr"/>
                      <a:r>
                        <a:rPr lang="fr-FR" sz="1000" b="1" u="none" strike="noStrike" dirty="0">
                          <a:solidFill>
                            <a:schemeClr val="tx2"/>
                          </a:solidFill>
                          <a:effectLst/>
                        </a:rPr>
                        <a:t>2016</a:t>
                      </a:r>
                      <a:endParaRPr lang="fr-FR" sz="1000" b="1" i="0" u="none" strike="noStrike" dirty="0">
                        <a:solidFill>
                          <a:schemeClr val="tx2"/>
                        </a:solidFill>
                        <a:effectLst/>
                        <a:latin typeface="Calibri" panose="020F0502020204030204" pitchFamily="34" charset="0"/>
                      </a:endParaRPr>
                    </a:p>
                  </a:txBody>
                  <a:tcPr marL="9468" marR="9468" marT="9468" marB="0" anchor="ctr"/>
                </a:tc>
                <a:tc>
                  <a:txBody>
                    <a:bodyPr/>
                    <a:lstStyle/>
                    <a:p>
                      <a:pPr algn="ctr" fontAlgn="ctr"/>
                      <a:r>
                        <a:rPr lang="fr-FR" sz="1000" b="1" u="none" strike="noStrike" dirty="0">
                          <a:solidFill>
                            <a:schemeClr val="tx2"/>
                          </a:solidFill>
                          <a:effectLst/>
                        </a:rPr>
                        <a:t>2017</a:t>
                      </a:r>
                      <a:endParaRPr lang="fr-FR" sz="1000" b="1" i="0" u="none" strike="noStrike" dirty="0">
                        <a:solidFill>
                          <a:schemeClr val="tx2"/>
                        </a:solidFill>
                        <a:effectLst/>
                        <a:latin typeface="Calibri" panose="020F0502020204030204" pitchFamily="34" charset="0"/>
                      </a:endParaRPr>
                    </a:p>
                  </a:txBody>
                  <a:tcPr marL="9468" marR="9468" marT="9468" marB="0" anchor="ctr"/>
                </a:tc>
                <a:tc>
                  <a:txBody>
                    <a:bodyPr/>
                    <a:lstStyle/>
                    <a:p>
                      <a:pPr algn="ctr" fontAlgn="ctr"/>
                      <a:r>
                        <a:rPr lang="fr-FR" sz="1000" b="1" u="none" strike="noStrike" dirty="0">
                          <a:solidFill>
                            <a:schemeClr val="tx2"/>
                          </a:solidFill>
                          <a:effectLst/>
                        </a:rPr>
                        <a:t>2018</a:t>
                      </a:r>
                      <a:endParaRPr lang="fr-FR" sz="1000" b="1" i="0" u="none" strike="noStrike" dirty="0">
                        <a:solidFill>
                          <a:schemeClr val="tx2"/>
                        </a:solidFill>
                        <a:effectLst/>
                        <a:latin typeface="Calibri" panose="020F0502020204030204" pitchFamily="34" charset="0"/>
                      </a:endParaRPr>
                    </a:p>
                  </a:txBody>
                  <a:tcPr marL="9468" marR="9468" marT="9468" marB="0" anchor="ctr"/>
                </a:tc>
                <a:tc>
                  <a:txBody>
                    <a:bodyPr/>
                    <a:lstStyle/>
                    <a:p>
                      <a:pPr algn="ctr" fontAlgn="ctr"/>
                      <a:r>
                        <a:rPr lang="fr-FR" sz="1000" b="1" u="none" strike="noStrike" dirty="0">
                          <a:solidFill>
                            <a:schemeClr val="tx2"/>
                          </a:solidFill>
                          <a:effectLst/>
                        </a:rPr>
                        <a:t>2019</a:t>
                      </a:r>
                      <a:endParaRPr lang="fr-FR" sz="1000" b="1" i="0" u="none" strike="noStrike" dirty="0">
                        <a:solidFill>
                          <a:schemeClr val="tx2"/>
                        </a:solidFill>
                        <a:effectLst/>
                        <a:latin typeface="Calibri" panose="020F0502020204030204" pitchFamily="34" charset="0"/>
                      </a:endParaRPr>
                    </a:p>
                  </a:txBody>
                  <a:tcPr marL="9468" marR="9468" marT="9468" marB="0" anchor="ctr"/>
                </a:tc>
                <a:tc>
                  <a:txBody>
                    <a:bodyPr/>
                    <a:lstStyle/>
                    <a:p>
                      <a:pPr algn="ctr" fontAlgn="ctr"/>
                      <a:r>
                        <a:rPr lang="fr-FR" sz="1000" b="1" u="none" strike="noStrike" dirty="0">
                          <a:solidFill>
                            <a:schemeClr val="tx2"/>
                          </a:solidFill>
                          <a:effectLst/>
                        </a:rPr>
                        <a:t>2020</a:t>
                      </a:r>
                      <a:endParaRPr lang="fr-FR" sz="1000" b="1" i="0" u="none" strike="noStrike" dirty="0">
                        <a:solidFill>
                          <a:schemeClr val="tx2"/>
                        </a:solidFill>
                        <a:effectLst/>
                        <a:latin typeface="Calibri" panose="020F0502020204030204" pitchFamily="34" charset="0"/>
                      </a:endParaRPr>
                    </a:p>
                  </a:txBody>
                  <a:tcPr marL="9468" marR="9468" marT="9468" marB="0" anchor="ctr"/>
                </a:tc>
                <a:extLst>
                  <a:ext uri="{0D108BD9-81ED-4DB2-BD59-A6C34878D82A}">
                    <a16:rowId xmlns:a16="http://schemas.microsoft.com/office/drawing/2014/main" val="4187094307"/>
                  </a:ext>
                </a:extLst>
              </a:tr>
              <a:tr h="198821">
                <a:tc>
                  <a:txBody>
                    <a:bodyPr/>
                    <a:lstStyle/>
                    <a:p>
                      <a:pPr algn="l" fontAlgn="ctr"/>
                      <a:r>
                        <a:rPr lang="fr-FR" sz="1000" u="none" strike="noStrike" dirty="0">
                          <a:effectLst/>
                        </a:rPr>
                        <a:t>Recettes de fonctionnement courant</a:t>
                      </a:r>
                      <a:endParaRPr lang="fr-FR" sz="1000" b="0" i="0" u="none" strike="noStrike" dirty="0">
                        <a:solidFill>
                          <a:srgbClr val="000000"/>
                        </a:solidFill>
                        <a:effectLst/>
                        <a:latin typeface="Arial" panose="020B0604020202020204" pitchFamily="34" charset="0"/>
                      </a:endParaRPr>
                    </a:p>
                  </a:txBody>
                  <a:tcPr marL="9468" marR="9468" marT="9468" marB="0" anchor="ctr"/>
                </a:tc>
                <a:tc>
                  <a:txBody>
                    <a:bodyPr/>
                    <a:lstStyle/>
                    <a:p>
                      <a:pPr algn="ctr" fontAlgn="ctr"/>
                      <a:r>
                        <a:rPr lang="fr-FR" sz="1000" u="none" strike="noStrike" dirty="0">
                          <a:effectLst/>
                        </a:rPr>
                        <a:t>7 239,20</a:t>
                      </a:r>
                      <a:endParaRPr lang="fr-FR" sz="1000" b="0" i="0" u="none" strike="noStrike" dirty="0">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7 725,70</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8 077,90</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7 972,00</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7 866,60</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8 196,80</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dirty="0">
                          <a:effectLst/>
                        </a:rPr>
                        <a:t>7 032 457</a:t>
                      </a:r>
                      <a:endParaRPr lang="fr-FR" sz="1000" b="0" i="0" u="none" strike="noStrike" dirty="0">
                        <a:solidFill>
                          <a:srgbClr val="000000"/>
                        </a:solidFill>
                        <a:effectLst/>
                        <a:latin typeface="Calibri" panose="020F0502020204030204" pitchFamily="34" charset="0"/>
                      </a:endParaRPr>
                    </a:p>
                  </a:txBody>
                  <a:tcPr marL="9468" marR="9468" marT="9468" marB="0" anchor="ctr"/>
                </a:tc>
                <a:extLst>
                  <a:ext uri="{0D108BD9-81ED-4DB2-BD59-A6C34878D82A}">
                    <a16:rowId xmlns:a16="http://schemas.microsoft.com/office/drawing/2014/main" val="3825669089"/>
                  </a:ext>
                </a:extLst>
              </a:tr>
              <a:tr h="198821">
                <a:tc>
                  <a:txBody>
                    <a:bodyPr/>
                    <a:lstStyle/>
                    <a:p>
                      <a:pPr algn="l" fontAlgn="ctr"/>
                      <a:r>
                        <a:rPr lang="fr-FR" sz="1000" u="none" strike="noStrike" dirty="0">
                          <a:effectLst/>
                        </a:rPr>
                        <a:t>Dépenses de fonctionnement courant</a:t>
                      </a:r>
                      <a:endParaRPr lang="fr-FR" sz="1000" b="0" i="0" u="none" strike="noStrike" dirty="0">
                        <a:solidFill>
                          <a:srgbClr val="000000"/>
                        </a:solidFill>
                        <a:effectLst/>
                        <a:latin typeface="Arial" panose="020B0604020202020204" pitchFamily="34" charset="0"/>
                      </a:endParaRPr>
                    </a:p>
                  </a:txBody>
                  <a:tcPr marL="9468" marR="9468" marT="9468" marB="0" anchor="ctr"/>
                </a:tc>
                <a:tc>
                  <a:txBody>
                    <a:bodyPr/>
                    <a:lstStyle/>
                    <a:p>
                      <a:pPr algn="ctr" fontAlgn="ctr"/>
                      <a:r>
                        <a:rPr lang="fr-FR" sz="1000" u="none" strike="noStrike">
                          <a:effectLst/>
                        </a:rPr>
                        <a:t>6 083,10</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dirty="0">
                          <a:effectLst/>
                        </a:rPr>
                        <a:t>6 221,40</a:t>
                      </a:r>
                      <a:endParaRPr lang="fr-FR" sz="1000" b="0" i="0" u="none" strike="noStrike" dirty="0">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6 428,50</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6 310,60</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6 485,80</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6 347,20</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5 945 400</a:t>
                      </a:r>
                      <a:endParaRPr lang="fr-FR" sz="1000" b="0" i="0" u="none" strike="noStrike">
                        <a:solidFill>
                          <a:srgbClr val="000000"/>
                        </a:solidFill>
                        <a:effectLst/>
                        <a:latin typeface="Calibri" panose="020F0502020204030204" pitchFamily="34" charset="0"/>
                      </a:endParaRPr>
                    </a:p>
                  </a:txBody>
                  <a:tcPr marL="9468" marR="9468" marT="9468" marB="0" anchor="ctr"/>
                </a:tc>
                <a:extLst>
                  <a:ext uri="{0D108BD9-81ED-4DB2-BD59-A6C34878D82A}">
                    <a16:rowId xmlns:a16="http://schemas.microsoft.com/office/drawing/2014/main" val="4245605850"/>
                  </a:ext>
                </a:extLst>
              </a:tr>
              <a:tr h="198821">
                <a:tc>
                  <a:txBody>
                    <a:bodyPr/>
                    <a:lstStyle/>
                    <a:p>
                      <a:pPr algn="l" fontAlgn="ctr"/>
                      <a:r>
                        <a:rPr lang="fr-FR" sz="1000" u="none" strike="noStrike" dirty="0">
                          <a:effectLst/>
                        </a:rPr>
                        <a:t>Epargne de gestion</a:t>
                      </a:r>
                      <a:endParaRPr lang="fr-FR" sz="1000" b="1" i="0" u="none" strike="noStrike" dirty="0">
                        <a:solidFill>
                          <a:srgbClr val="000000"/>
                        </a:solidFill>
                        <a:effectLst/>
                        <a:latin typeface="Arial" panose="020B0604020202020204" pitchFamily="34" charset="0"/>
                      </a:endParaRPr>
                    </a:p>
                  </a:txBody>
                  <a:tcPr marL="9468" marR="9468" marT="9468" marB="0" anchor="ctr">
                    <a:solidFill>
                      <a:schemeClr val="bg1">
                        <a:lumMod val="75000"/>
                      </a:schemeClr>
                    </a:solidFill>
                  </a:tcPr>
                </a:tc>
                <a:tc>
                  <a:txBody>
                    <a:bodyPr/>
                    <a:lstStyle/>
                    <a:p>
                      <a:pPr algn="ctr" fontAlgn="ctr"/>
                      <a:r>
                        <a:rPr lang="fr-FR" sz="1000" u="none" strike="noStrike">
                          <a:effectLst/>
                        </a:rPr>
                        <a:t>1 156,10</a:t>
                      </a:r>
                      <a:endParaRPr lang="fr-FR" sz="1000" b="1" i="0" u="none" strike="noStrike">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a:txBody>
                    <a:bodyPr/>
                    <a:lstStyle/>
                    <a:p>
                      <a:pPr algn="ctr" fontAlgn="ctr"/>
                      <a:r>
                        <a:rPr lang="fr-FR" sz="1000" u="none" strike="noStrike" dirty="0">
                          <a:effectLst/>
                        </a:rPr>
                        <a:t>1 504,40</a:t>
                      </a:r>
                      <a:endParaRPr lang="fr-FR" sz="1000" b="1" i="0" u="none" strike="noStrike" dirty="0">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a:txBody>
                    <a:bodyPr/>
                    <a:lstStyle/>
                    <a:p>
                      <a:pPr algn="ctr" fontAlgn="ctr"/>
                      <a:r>
                        <a:rPr lang="fr-FR" sz="1000" u="none" strike="noStrike">
                          <a:effectLst/>
                        </a:rPr>
                        <a:t>1 649,40</a:t>
                      </a:r>
                      <a:endParaRPr lang="fr-FR" sz="1000" b="1" i="0" u="none" strike="noStrike">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a:txBody>
                    <a:bodyPr/>
                    <a:lstStyle/>
                    <a:p>
                      <a:pPr algn="ctr" fontAlgn="ctr"/>
                      <a:r>
                        <a:rPr lang="fr-FR" sz="1000" u="none" strike="noStrike">
                          <a:effectLst/>
                        </a:rPr>
                        <a:t>1 661,40</a:t>
                      </a:r>
                      <a:endParaRPr lang="fr-FR" sz="1000" b="1" i="0" u="none" strike="noStrike">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a:txBody>
                    <a:bodyPr/>
                    <a:lstStyle/>
                    <a:p>
                      <a:pPr algn="ctr" fontAlgn="ctr"/>
                      <a:r>
                        <a:rPr lang="fr-FR" sz="1000" u="none" strike="noStrike">
                          <a:effectLst/>
                        </a:rPr>
                        <a:t>1 380,80</a:t>
                      </a:r>
                      <a:endParaRPr lang="fr-FR" sz="1000" b="1" i="0" u="none" strike="noStrike">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a:txBody>
                    <a:bodyPr/>
                    <a:lstStyle/>
                    <a:p>
                      <a:pPr algn="ctr" fontAlgn="ctr"/>
                      <a:r>
                        <a:rPr lang="fr-FR" sz="1000" u="none" strike="noStrike">
                          <a:effectLst/>
                        </a:rPr>
                        <a:t>1 849,50</a:t>
                      </a:r>
                      <a:endParaRPr lang="fr-FR" sz="1000" b="1" i="0" u="none" strike="noStrike">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a:txBody>
                    <a:bodyPr/>
                    <a:lstStyle/>
                    <a:p>
                      <a:pPr algn="ctr" fontAlgn="ctr"/>
                      <a:r>
                        <a:rPr lang="fr-FR" sz="1000" u="none" strike="noStrike" dirty="0">
                          <a:effectLst/>
                        </a:rPr>
                        <a:t>1 087 057</a:t>
                      </a:r>
                      <a:endParaRPr lang="fr-FR" sz="1000" b="1" i="0" u="none" strike="noStrike" dirty="0">
                        <a:solidFill>
                          <a:srgbClr val="000000"/>
                        </a:solidFill>
                        <a:effectLst/>
                        <a:latin typeface="Calibri" panose="020F0502020204030204" pitchFamily="34" charset="0"/>
                      </a:endParaRPr>
                    </a:p>
                  </a:txBody>
                  <a:tcPr marL="9468" marR="9468" marT="9468" marB="0" anchor="ctr">
                    <a:solidFill>
                      <a:schemeClr val="bg1">
                        <a:lumMod val="75000"/>
                      </a:schemeClr>
                    </a:solidFill>
                  </a:tcPr>
                </a:tc>
                <a:extLst>
                  <a:ext uri="{0D108BD9-81ED-4DB2-BD59-A6C34878D82A}">
                    <a16:rowId xmlns:a16="http://schemas.microsoft.com/office/drawing/2014/main" val="3926934181"/>
                  </a:ext>
                </a:extLst>
              </a:tr>
              <a:tr h="198821">
                <a:tc>
                  <a:txBody>
                    <a:bodyPr/>
                    <a:lstStyle/>
                    <a:p>
                      <a:pPr algn="l" fontAlgn="ctr"/>
                      <a:r>
                        <a:rPr lang="fr-FR" sz="1000" u="none" strike="noStrike" dirty="0">
                          <a:effectLst/>
                        </a:rPr>
                        <a:t>Résultats financiers</a:t>
                      </a:r>
                      <a:endParaRPr lang="fr-FR" sz="1000" b="0" i="0" u="none" strike="noStrike" dirty="0">
                        <a:solidFill>
                          <a:srgbClr val="000000"/>
                        </a:solidFill>
                        <a:effectLst/>
                        <a:latin typeface="Arial" panose="020B0604020202020204" pitchFamily="34" charset="0"/>
                      </a:endParaRPr>
                    </a:p>
                  </a:txBody>
                  <a:tcPr marL="9468" marR="9468" marT="9468" marB="0" anchor="ctr"/>
                </a:tc>
                <a:tc>
                  <a:txBody>
                    <a:bodyPr/>
                    <a:lstStyle/>
                    <a:p>
                      <a:pPr algn="ctr" fontAlgn="ctr"/>
                      <a:r>
                        <a:rPr lang="fr-FR" sz="1000" u="none" strike="noStrike">
                          <a:effectLst/>
                        </a:rPr>
                        <a:t>-129,1</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-130,6</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-113,4</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-103,2</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-94,7</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-89,6</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-80 567</a:t>
                      </a:r>
                      <a:endParaRPr lang="fr-FR" sz="1000" b="0" i="0" u="none" strike="noStrike">
                        <a:solidFill>
                          <a:srgbClr val="000000"/>
                        </a:solidFill>
                        <a:effectLst/>
                        <a:latin typeface="Calibri" panose="020F0502020204030204" pitchFamily="34" charset="0"/>
                      </a:endParaRPr>
                    </a:p>
                  </a:txBody>
                  <a:tcPr marL="9468" marR="9468" marT="9468" marB="0" anchor="ctr"/>
                </a:tc>
                <a:extLst>
                  <a:ext uri="{0D108BD9-81ED-4DB2-BD59-A6C34878D82A}">
                    <a16:rowId xmlns:a16="http://schemas.microsoft.com/office/drawing/2014/main" val="2731669129"/>
                  </a:ext>
                </a:extLst>
              </a:tr>
              <a:tr h="198821">
                <a:tc>
                  <a:txBody>
                    <a:bodyPr/>
                    <a:lstStyle/>
                    <a:p>
                      <a:pPr algn="l" fontAlgn="ctr"/>
                      <a:r>
                        <a:rPr lang="fr-FR" sz="1000" u="none" strike="noStrike" dirty="0">
                          <a:effectLst/>
                        </a:rPr>
                        <a:t>Résultats exceptionnels</a:t>
                      </a:r>
                      <a:endParaRPr lang="fr-FR" sz="1000" b="0" i="0" u="none" strike="noStrike" dirty="0">
                        <a:solidFill>
                          <a:srgbClr val="000000"/>
                        </a:solidFill>
                        <a:effectLst/>
                        <a:latin typeface="Arial" panose="020B0604020202020204" pitchFamily="34" charset="0"/>
                      </a:endParaRPr>
                    </a:p>
                  </a:txBody>
                  <a:tcPr marL="9468" marR="9468" marT="9468" marB="0" anchor="ctr"/>
                </a:tc>
                <a:tc>
                  <a:txBody>
                    <a:bodyPr/>
                    <a:lstStyle/>
                    <a:p>
                      <a:pPr algn="ctr" fontAlgn="ctr"/>
                      <a:r>
                        <a:rPr lang="fr-FR" sz="1000" u="none" strike="noStrike">
                          <a:effectLst/>
                        </a:rPr>
                        <a:t>10,2</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738,5</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dirty="0">
                          <a:effectLst/>
                        </a:rPr>
                        <a:t>22</a:t>
                      </a:r>
                      <a:endParaRPr lang="fr-FR" sz="1000" b="0" i="0" u="none" strike="noStrike" dirty="0">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-38,7</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-5,1</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1,9</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-2 398</a:t>
                      </a:r>
                      <a:endParaRPr lang="fr-FR" sz="1000" b="0" i="0" u="none" strike="noStrike">
                        <a:solidFill>
                          <a:srgbClr val="000000"/>
                        </a:solidFill>
                        <a:effectLst/>
                        <a:latin typeface="Calibri" panose="020F0502020204030204" pitchFamily="34" charset="0"/>
                      </a:endParaRPr>
                    </a:p>
                  </a:txBody>
                  <a:tcPr marL="9468" marR="9468" marT="9468" marB="0" anchor="ctr"/>
                </a:tc>
                <a:extLst>
                  <a:ext uri="{0D108BD9-81ED-4DB2-BD59-A6C34878D82A}">
                    <a16:rowId xmlns:a16="http://schemas.microsoft.com/office/drawing/2014/main" val="1847208548"/>
                  </a:ext>
                </a:extLst>
              </a:tr>
              <a:tr h="198821">
                <a:tc>
                  <a:txBody>
                    <a:bodyPr/>
                    <a:lstStyle/>
                    <a:p>
                      <a:pPr algn="l" fontAlgn="ctr"/>
                      <a:r>
                        <a:rPr lang="fr-FR" sz="1000" u="none" strike="noStrike" dirty="0">
                          <a:effectLst/>
                        </a:rPr>
                        <a:t>Epargne brute</a:t>
                      </a:r>
                      <a:endParaRPr lang="fr-FR" sz="1000" b="1" i="0" u="none" strike="noStrike" dirty="0">
                        <a:solidFill>
                          <a:srgbClr val="000000"/>
                        </a:solidFill>
                        <a:effectLst/>
                        <a:latin typeface="Arial" panose="020B0604020202020204" pitchFamily="34" charset="0"/>
                      </a:endParaRPr>
                    </a:p>
                  </a:txBody>
                  <a:tcPr marL="9468" marR="9468" marT="9468" marB="0" anchor="ctr">
                    <a:solidFill>
                      <a:schemeClr val="bg1">
                        <a:lumMod val="75000"/>
                      </a:schemeClr>
                    </a:solidFill>
                  </a:tcPr>
                </a:tc>
                <a:tc>
                  <a:txBody>
                    <a:bodyPr/>
                    <a:lstStyle/>
                    <a:p>
                      <a:pPr algn="ctr" fontAlgn="ctr"/>
                      <a:r>
                        <a:rPr lang="fr-FR" sz="1000" u="none" strike="noStrike">
                          <a:effectLst/>
                        </a:rPr>
                        <a:t>1 037,20</a:t>
                      </a:r>
                      <a:endParaRPr lang="fr-FR" sz="1000" b="1" i="0" u="none" strike="noStrike">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a:txBody>
                    <a:bodyPr/>
                    <a:lstStyle/>
                    <a:p>
                      <a:pPr algn="ctr" fontAlgn="ctr"/>
                      <a:r>
                        <a:rPr lang="fr-FR" sz="1000" u="none" strike="noStrike">
                          <a:effectLst/>
                        </a:rPr>
                        <a:t>2 112,30</a:t>
                      </a:r>
                      <a:endParaRPr lang="fr-FR" sz="1000" b="1" i="0" u="none" strike="noStrike">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a:txBody>
                    <a:bodyPr/>
                    <a:lstStyle/>
                    <a:p>
                      <a:pPr algn="ctr" fontAlgn="ctr"/>
                      <a:r>
                        <a:rPr lang="fr-FR" sz="1000" u="none" strike="noStrike" dirty="0">
                          <a:effectLst/>
                        </a:rPr>
                        <a:t>1 558,00</a:t>
                      </a:r>
                      <a:endParaRPr lang="fr-FR" sz="1000" b="1" i="0" u="none" strike="noStrike" dirty="0">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a:txBody>
                    <a:bodyPr/>
                    <a:lstStyle/>
                    <a:p>
                      <a:pPr algn="ctr" fontAlgn="ctr"/>
                      <a:r>
                        <a:rPr lang="fr-FR" sz="1000" u="none" strike="noStrike" dirty="0">
                          <a:effectLst/>
                        </a:rPr>
                        <a:t>1 519,50</a:t>
                      </a:r>
                      <a:endParaRPr lang="fr-FR" sz="1000" b="1" i="0" u="none" strike="noStrike" dirty="0">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a:txBody>
                    <a:bodyPr/>
                    <a:lstStyle/>
                    <a:p>
                      <a:pPr algn="ctr" fontAlgn="ctr"/>
                      <a:r>
                        <a:rPr lang="fr-FR" sz="1000" u="none" strike="noStrike">
                          <a:effectLst/>
                        </a:rPr>
                        <a:t>1 281,00</a:t>
                      </a:r>
                      <a:endParaRPr lang="fr-FR" sz="1000" b="1" i="0" u="none" strike="noStrike">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a:txBody>
                    <a:bodyPr/>
                    <a:lstStyle/>
                    <a:p>
                      <a:pPr algn="ctr" fontAlgn="ctr"/>
                      <a:r>
                        <a:rPr lang="fr-FR" sz="1000" u="none" strike="noStrike">
                          <a:effectLst/>
                        </a:rPr>
                        <a:t>1 761,80</a:t>
                      </a:r>
                      <a:endParaRPr lang="fr-FR" sz="1000" b="1" i="0" u="none" strike="noStrike">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a:txBody>
                    <a:bodyPr/>
                    <a:lstStyle/>
                    <a:p>
                      <a:pPr algn="ctr" fontAlgn="ctr"/>
                      <a:r>
                        <a:rPr lang="fr-FR" sz="1000" u="none" strike="noStrike" dirty="0">
                          <a:effectLst/>
                        </a:rPr>
                        <a:t>1 004 092</a:t>
                      </a:r>
                      <a:endParaRPr lang="fr-FR" sz="1000" b="1" i="0" u="none" strike="noStrike" dirty="0">
                        <a:solidFill>
                          <a:srgbClr val="000000"/>
                        </a:solidFill>
                        <a:effectLst/>
                        <a:latin typeface="Calibri" panose="020F0502020204030204" pitchFamily="34" charset="0"/>
                      </a:endParaRPr>
                    </a:p>
                  </a:txBody>
                  <a:tcPr marL="9468" marR="9468" marT="9468" marB="0" anchor="ctr">
                    <a:solidFill>
                      <a:schemeClr val="bg1">
                        <a:lumMod val="75000"/>
                      </a:schemeClr>
                    </a:solidFill>
                  </a:tcPr>
                </a:tc>
                <a:extLst>
                  <a:ext uri="{0D108BD9-81ED-4DB2-BD59-A6C34878D82A}">
                    <a16:rowId xmlns:a16="http://schemas.microsoft.com/office/drawing/2014/main" val="481516958"/>
                  </a:ext>
                </a:extLst>
              </a:tr>
              <a:tr h="293498">
                <a:tc>
                  <a:txBody>
                    <a:bodyPr/>
                    <a:lstStyle/>
                    <a:p>
                      <a:pPr algn="l" fontAlgn="ctr"/>
                      <a:r>
                        <a:rPr lang="fr-FR" sz="1000" u="none" strike="noStrike" dirty="0">
                          <a:effectLst/>
                        </a:rPr>
                        <a:t>Remboursement courant du capital de la dette (hors RA)</a:t>
                      </a:r>
                      <a:endParaRPr lang="fr-FR" sz="1000" b="0" i="0" u="none" strike="noStrike" dirty="0">
                        <a:solidFill>
                          <a:srgbClr val="000000"/>
                        </a:solidFill>
                        <a:effectLst/>
                        <a:latin typeface="Arial" panose="020B0604020202020204" pitchFamily="34" charset="0"/>
                      </a:endParaRPr>
                    </a:p>
                  </a:txBody>
                  <a:tcPr marL="9468" marR="9468" marT="9468" marB="0" anchor="ctr"/>
                </a:tc>
                <a:tc>
                  <a:txBody>
                    <a:bodyPr/>
                    <a:lstStyle/>
                    <a:p>
                      <a:pPr algn="ctr" fontAlgn="ctr"/>
                      <a:r>
                        <a:rPr lang="fr-FR" sz="1000" u="none" strike="noStrike">
                          <a:effectLst/>
                        </a:rPr>
                        <a:t>395,7</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481,1</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494,8</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dirty="0">
                          <a:effectLst/>
                        </a:rPr>
                        <a:t>543,6</a:t>
                      </a:r>
                      <a:endParaRPr lang="fr-FR" sz="1000" b="0" i="0" u="none" strike="noStrike" dirty="0">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547,7</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532,8</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583 341</a:t>
                      </a:r>
                      <a:endParaRPr lang="fr-FR" sz="1000" b="0" i="0" u="none" strike="noStrike">
                        <a:solidFill>
                          <a:srgbClr val="000000"/>
                        </a:solidFill>
                        <a:effectLst/>
                        <a:latin typeface="Calibri" panose="020F0502020204030204" pitchFamily="34" charset="0"/>
                      </a:endParaRPr>
                    </a:p>
                  </a:txBody>
                  <a:tcPr marL="9468" marR="9468" marT="9468" marB="0" anchor="ctr"/>
                </a:tc>
                <a:extLst>
                  <a:ext uri="{0D108BD9-81ED-4DB2-BD59-A6C34878D82A}">
                    <a16:rowId xmlns:a16="http://schemas.microsoft.com/office/drawing/2014/main" val="3365950470"/>
                  </a:ext>
                </a:extLst>
              </a:tr>
              <a:tr h="198821">
                <a:tc>
                  <a:txBody>
                    <a:bodyPr/>
                    <a:lstStyle/>
                    <a:p>
                      <a:pPr algn="l" fontAlgn="ctr"/>
                      <a:r>
                        <a:rPr lang="fr-FR" sz="1000" u="none" strike="noStrike" dirty="0">
                          <a:effectLst/>
                        </a:rPr>
                        <a:t>Epargne Disponible (Autofinancement net)</a:t>
                      </a:r>
                      <a:endParaRPr lang="fr-FR" sz="1000" b="1" i="0" u="none" strike="noStrike" dirty="0">
                        <a:solidFill>
                          <a:srgbClr val="000000"/>
                        </a:solidFill>
                        <a:effectLst/>
                        <a:latin typeface="Arial" panose="020B0604020202020204" pitchFamily="34" charset="0"/>
                      </a:endParaRPr>
                    </a:p>
                  </a:txBody>
                  <a:tcPr marL="9468" marR="9468" marT="9468" marB="0" anchor="ctr">
                    <a:solidFill>
                      <a:schemeClr val="bg1">
                        <a:lumMod val="75000"/>
                      </a:schemeClr>
                    </a:solidFill>
                  </a:tcPr>
                </a:tc>
                <a:tc>
                  <a:txBody>
                    <a:bodyPr/>
                    <a:lstStyle/>
                    <a:p>
                      <a:pPr algn="ctr" fontAlgn="ctr"/>
                      <a:r>
                        <a:rPr lang="fr-FR" sz="1000" u="none" strike="noStrike">
                          <a:effectLst/>
                        </a:rPr>
                        <a:t>641,5</a:t>
                      </a:r>
                      <a:endParaRPr lang="fr-FR" sz="1000" b="1" i="0" u="none" strike="noStrike">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a:txBody>
                    <a:bodyPr/>
                    <a:lstStyle/>
                    <a:p>
                      <a:pPr algn="ctr" fontAlgn="ctr"/>
                      <a:r>
                        <a:rPr lang="fr-FR" sz="1000" u="none" strike="noStrike">
                          <a:effectLst/>
                        </a:rPr>
                        <a:t>1 631,10</a:t>
                      </a:r>
                      <a:endParaRPr lang="fr-FR" sz="1000" b="1" i="0" u="none" strike="noStrike">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a:txBody>
                    <a:bodyPr/>
                    <a:lstStyle/>
                    <a:p>
                      <a:pPr algn="ctr" fontAlgn="ctr"/>
                      <a:r>
                        <a:rPr lang="fr-FR" sz="1000" u="none" strike="noStrike">
                          <a:effectLst/>
                        </a:rPr>
                        <a:t>1 063,20</a:t>
                      </a:r>
                      <a:endParaRPr lang="fr-FR" sz="1000" b="1" i="0" u="none" strike="noStrike">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a:txBody>
                    <a:bodyPr/>
                    <a:lstStyle/>
                    <a:p>
                      <a:pPr algn="ctr" fontAlgn="ctr"/>
                      <a:r>
                        <a:rPr lang="fr-FR" sz="1000" u="none" strike="noStrike">
                          <a:effectLst/>
                        </a:rPr>
                        <a:t>975,9</a:t>
                      </a:r>
                      <a:endParaRPr lang="fr-FR" sz="1000" b="1" i="0" u="none" strike="noStrike">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a:txBody>
                    <a:bodyPr/>
                    <a:lstStyle/>
                    <a:p>
                      <a:pPr algn="ctr" fontAlgn="ctr"/>
                      <a:r>
                        <a:rPr lang="fr-FR" sz="1000" u="none" strike="noStrike" dirty="0">
                          <a:effectLst/>
                        </a:rPr>
                        <a:t>733,3</a:t>
                      </a:r>
                      <a:endParaRPr lang="fr-FR" sz="1000" b="1" i="0" u="none" strike="noStrike" dirty="0">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a:txBody>
                    <a:bodyPr/>
                    <a:lstStyle/>
                    <a:p>
                      <a:pPr algn="ctr" fontAlgn="ctr"/>
                      <a:r>
                        <a:rPr lang="fr-FR" sz="1000" u="none" strike="noStrike">
                          <a:effectLst/>
                        </a:rPr>
                        <a:t>1 229,00</a:t>
                      </a:r>
                      <a:endParaRPr lang="fr-FR" sz="1000" b="1" i="0" u="none" strike="noStrike">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a:txBody>
                    <a:bodyPr/>
                    <a:lstStyle/>
                    <a:p>
                      <a:pPr algn="ctr" fontAlgn="ctr"/>
                      <a:r>
                        <a:rPr lang="fr-FR" sz="1000" u="none" strike="noStrike" dirty="0">
                          <a:effectLst/>
                        </a:rPr>
                        <a:t>420 751</a:t>
                      </a:r>
                      <a:endParaRPr lang="fr-FR" sz="1000" b="1" i="0" u="none" strike="noStrike" dirty="0">
                        <a:solidFill>
                          <a:srgbClr val="000000"/>
                        </a:solidFill>
                        <a:effectLst/>
                        <a:latin typeface="Calibri" panose="020F0502020204030204" pitchFamily="34" charset="0"/>
                      </a:endParaRPr>
                    </a:p>
                  </a:txBody>
                  <a:tcPr marL="9468" marR="9468" marT="9468" marB="0" anchor="ctr">
                    <a:solidFill>
                      <a:schemeClr val="bg1">
                        <a:lumMod val="75000"/>
                      </a:schemeClr>
                    </a:solidFill>
                  </a:tcPr>
                </a:tc>
                <a:extLst>
                  <a:ext uri="{0D108BD9-81ED-4DB2-BD59-A6C34878D82A}">
                    <a16:rowId xmlns:a16="http://schemas.microsoft.com/office/drawing/2014/main" val="181988296"/>
                  </a:ext>
                </a:extLst>
              </a:tr>
              <a:tr h="176099">
                <a:tc>
                  <a:txBody>
                    <a:bodyPr/>
                    <a:lstStyle/>
                    <a:p>
                      <a:pPr algn="l" fontAlgn="b"/>
                      <a:endParaRPr lang="fr-FR" sz="1100" b="0" i="0" u="none" strike="noStrike" dirty="0">
                        <a:solidFill>
                          <a:srgbClr val="000000"/>
                        </a:solidFill>
                        <a:effectLst/>
                        <a:latin typeface="Calibri" panose="020F0502020204030204" pitchFamily="34" charset="0"/>
                      </a:endParaRPr>
                    </a:p>
                  </a:txBody>
                  <a:tcPr marL="9468" marR="9468" marT="9468"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9468" marR="9468" marT="9468"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9468" marR="9468" marT="9468"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9468" marR="9468" marT="9468"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9468" marR="9468" marT="9468" marB="0" anchor="b"/>
                </a:tc>
                <a:tc>
                  <a:txBody>
                    <a:bodyPr/>
                    <a:lstStyle/>
                    <a:p>
                      <a:pPr algn="l" fontAlgn="b"/>
                      <a:endParaRPr lang="fr-FR" sz="1100" b="0" i="0" u="none" strike="noStrike" dirty="0">
                        <a:solidFill>
                          <a:srgbClr val="000000"/>
                        </a:solidFill>
                        <a:effectLst/>
                        <a:latin typeface="Calibri" panose="020F0502020204030204" pitchFamily="34" charset="0"/>
                      </a:endParaRPr>
                    </a:p>
                  </a:txBody>
                  <a:tcPr marL="9468" marR="9468" marT="9468"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9468" marR="9468" marT="9468"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9468" marR="9468" marT="9468" marB="0" anchor="b"/>
                </a:tc>
                <a:extLst>
                  <a:ext uri="{0D108BD9-81ED-4DB2-BD59-A6C34878D82A}">
                    <a16:rowId xmlns:a16="http://schemas.microsoft.com/office/drawing/2014/main" val="2908844349"/>
                  </a:ext>
                </a:extLst>
              </a:tr>
              <a:tr h="189353">
                <a:tc>
                  <a:txBody>
                    <a:bodyPr/>
                    <a:lstStyle/>
                    <a:p>
                      <a:pPr algn="l" fontAlgn="ctr"/>
                      <a:r>
                        <a:rPr lang="fr-FR" sz="1000" u="none" strike="noStrike" dirty="0">
                          <a:effectLst/>
                        </a:rPr>
                        <a:t>Dépenses réelles d’investissement</a:t>
                      </a:r>
                      <a:endParaRPr lang="fr-FR" sz="1000" b="0" i="0" u="none" strike="noStrike" dirty="0">
                        <a:solidFill>
                          <a:srgbClr val="000000"/>
                        </a:solidFill>
                        <a:effectLst/>
                        <a:latin typeface="Arial" panose="020B0604020202020204" pitchFamily="34" charset="0"/>
                      </a:endParaRPr>
                    </a:p>
                  </a:txBody>
                  <a:tcPr marL="9468" marR="9468" marT="9468" marB="0" anchor="ctr"/>
                </a:tc>
                <a:tc>
                  <a:txBody>
                    <a:bodyPr/>
                    <a:lstStyle/>
                    <a:p>
                      <a:pPr algn="ctr" fontAlgn="ctr"/>
                      <a:r>
                        <a:rPr lang="fr-FR" sz="1000" u="none" strike="noStrike">
                          <a:effectLst/>
                        </a:rPr>
                        <a:t>4 421,50</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1 147,70</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1 332,90</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2 391,70</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dirty="0">
                          <a:effectLst/>
                        </a:rPr>
                        <a:t>2 707,60</a:t>
                      </a:r>
                      <a:endParaRPr lang="fr-FR" sz="1000" b="0" i="0" u="none" strike="noStrike" dirty="0">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3 165,40</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1 922,87</a:t>
                      </a:r>
                      <a:endParaRPr lang="fr-FR" sz="1000" b="0" i="0" u="none" strike="noStrike">
                        <a:solidFill>
                          <a:srgbClr val="000000"/>
                        </a:solidFill>
                        <a:effectLst/>
                        <a:latin typeface="Calibri" panose="020F0502020204030204" pitchFamily="34" charset="0"/>
                      </a:endParaRPr>
                    </a:p>
                  </a:txBody>
                  <a:tcPr marL="9468" marR="9468" marT="9468" marB="0" anchor="ctr"/>
                </a:tc>
                <a:extLst>
                  <a:ext uri="{0D108BD9-81ED-4DB2-BD59-A6C34878D82A}">
                    <a16:rowId xmlns:a16="http://schemas.microsoft.com/office/drawing/2014/main" val="82778579"/>
                  </a:ext>
                </a:extLst>
              </a:tr>
              <a:tr h="189353">
                <a:tc>
                  <a:txBody>
                    <a:bodyPr/>
                    <a:lstStyle/>
                    <a:p>
                      <a:pPr algn="l" fontAlgn="ctr"/>
                      <a:r>
                        <a:rPr lang="fr-FR" sz="1000" u="none" strike="noStrike" dirty="0">
                          <a:effectLst/>
                        </a:rPr>
                        <a:t>Recettes réelles d’investissement</a:t>
                      </a:r>
                      <a:endParaRPr lang="fr-FR" sz="1000" b="0" i="0" u="none" strike="noStrike" dirty="0">
                        <a:solidFill>
                          <a:srgbClr val="000000"/>
                        </a:solidFill>
                        <a:effectLst/>
                        <a:latin typeface="Arial" panose="020B0604020202020204" pitchFamily="34" charset="0"/>
                      </a:endParaRPr>
                    </a:p>
                  </a:txBody>
                  <a:tcPr marL="9468" marR="9468" marT="9468" marB="0" anchor="ctr"/>
                </a:tc>
                <a:tc>
                  <a:txBody>
                    <a:bodyPr/>
                    <a:lstStyle/>
                    <a:p>
                      <a:pPr algn="ctr" fontAlgn="ctr"/>
                      <a:r>
                        <a:rPr lang="fr-FR" sz="1000" u="none" strike="noStrike">
                          <a:effectLst/>
                        </a:rPr>
                        <a:t>1 424,70</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836,9</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875,3</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511,3</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dirty="0">
                          <a:effectLst/>
                        </a:rPr>
                        <a:t>523,7</a:t>
                      </a:r>
                      <a:endParaRPr lang="fr-FR" sz="1000" b="0" i="0" u="none" strike="noStrike" dirty="0">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416,8</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588,11</a:t>
                      </a:r>
                      <a:endParaRPr lang="fr-FR" sz="1000" b="0" i="0" u="none" strike="noStrike">
                        <a:solidFill>
                          <a:srgbClr val="000000"/>
                        </a:solidFill>
                        <a:effectLst/>
                        <a:latin typeface="Calibri" panose="020F0502020204030204" pitchFamily="34" charset="0"/>
                      </a:endParaRPr>
                    </a:p>
                  </a:txBody>
                  <a:tcPr marL="9468" marR="9468" marT="9468" marB="0" anchor="ctr"/>
                </a:tc>
                <a:extLst>
                  <a:ext uri="{0D108BD9-81ED-4DB2-BD59-A6C34878D82A}">
                    <a16:rowId xmlns:a16="http://schemas.microsoft.com/office/drawing/2014/main" val="3629503225"/>
                  </a:ext>
                </a:extLst>
              </a:tr>
              <a:tr h="189353">
                <a:tc>
                  <a:txBody>
                    <a:bodyPr/>
                    <a:lstStyle/>
                    <a:p>
                      <a:pPr algn="l" fontAlgn="ctr"/>
                      <a:r>
                        <a:rPr lang="fr-FR" sz="1000" u="none" strike="noStrike" dirty="0">
                          <a:effectLst/>
                        </a:rPr>
                        <a:t>Besoin de financement</a:t>
                      </a:r>
                      <a:endParaRPr lang="fr-FR" sz="1000" b="1" i="0" u="none" strike="noStrike" dirty="0">
                        <a:solidFill>
                          <a:srgbClr val="000000"/>
                        </a:solidFill>
                        <a:effectLst/>
                        <a:latin typeface="Arial" panose="020B0604020202020204" pitchFamily="34" charset="0"/>
                      </a:endParaRPr>
                    </a:p>
                  </a:txBody>
                  <a:tcPr marL="9468" marR="9468" marT="9468" marB="0" anchor="ctr">
                    <a:solidFill>
                      <a:schemeClr val="bg1">
                        <a:lumMod val="75000"/>
                      </a:schemeClr>
                    </a:solidFill>
                  </a:tcPr>
                </a:tc>
                <a:tc>
                  <a:txBody>
                    <a:bodyPr/>
                    <a:lstStyle/>
                    <a:p>
                      <a:pPr algn="ctr" fontAlgn="ctr"/>
                      <a:r>
                        <a:rPr lang="fr-FR" sz="1000" u="none" strike="noStrike" dirty="0">
                          <a:effectLst/>
                        </a:rPr>
                        <a:t>2 996,80</a:t>
                      </a:r>
                      <a:endParaRPr lang="fr-FR" sz="1000" b="1" i="0" u="none" strike="noStrike" dirty="0">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a:txBody>
                    <a:bodyPr/>
                    <a:lstStyle/>
                    <a:p>
                      <a:pPr algn="ctr" fontAlgn="ctr"/>
                      <a:r>
                        <a:rPr lang="fr-FR" sz="1000" u="none" strike="noStrike">
                          <a:effectLst/>
                        </a:rPr>
                        <a:t>310,8</a:t>
                      </a:r>
                      <a:endParaRPr lang="fr-FR" sz="1000" b="1" i="0" u="none" strike="noStrike">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a:txBody>
                    <a:bodyPr/>
                    <a:lstStyle/>
                    <a:p>
                      <a:pPr algn="ctr" fontAlgn="ctr"/>
                      <a:r>
                        <a:rPr lang="fr-FR" sz="1000" u="none" strike="noStrike">
                          <a:effectLst/>
                        </a:rPr>
                        <a:t>457,6</a:t>
                      </a:r>
                      <a:endParaRPr lang="fr-FR" sz="1000" b="1" i="0" u="none" strike="noStrike">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a:txBody>
                    <a:bodyPr/>
                    <a:lstStyle/>
                    <a:p>
                      <a:pPr algn="ctr" fontAlgn="ctr"/>
                      <a:r>
                        <a:rPr lang="fr-FR" sz="1000" u="none" strike="noStrike">
                          <a:effectLst/>
                        </a:rPr>
                        <a:t>1 880,50</a:t>
                      </a:r>
                      <a:endParaRPr lang="fr-FR" sz="1000" b="1" i="0" u="none" strike="noStrike">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a:txBody>
                    <a:bodyPr/>
                    <a:lstStyle/>
                    <a:p>
                      <a:pPr algn="ctr" fontAlgn="ctr"/>
                      <a:r>
                        <a:rPr lang="fr-FR" sz="1000" u="none" strike="noStrike" dirty="0">
                          <a:effectLst/>
                        </a:rPr>
                        <a:t>2 183,90</a:t>
                      </a:r>
                      <a:endParaRPr lang="fr-FR" sz="1000" b="1" i="0" u="none" strike="noStrike" dirty="0">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a:txBody>
                    <a:bodyPr/>
                    <a:lstStyle/>
                    <a:p>
                      <a:pPr algn="ctr" fontAlgn="ctr"/>
                      <a:r>
                        <a:rPr lang="fr-FR" sz="1000" u="none" strike="noStrike" dirty="0">
                          <a:effectLst/>
                        </a:rPr>
                        <a:t>2 748,60</a:t>
                      </a:r>
                      <a:endParaRPr lang="fr-FR" sz="1000" b="1" i="0" u="none" strike="noStrike" dirty="0">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a:txBody>
                    <a:bodyPr/>
                    <a:lstStyle/>
                    <a:p>
                      <a:pPr algn="ctr" fontAlgn="ctr"/>
                      <a:r>
                        <a:rPr lang="fr-FR" sz="1000" u="none" strike="noStrike" dirty="0">
                          <a:effectLst/>
                        </a:rPr>
                        <a:t>1 334,76</a:t>
                      </a:r>
                      <a:endParaRPr lang="fr-FR" sz="1000" b="1" i="0" u="none" strike="noStrike" dirty="0">
                        <a:solidFill>
                          <a:srgbClr val="000000"/>
                        </a:solidFill>
                        <a:effectLst/>
                        <a:latin typeface="Calibri" panose="020F0502020204030204" pitchFamily="34" charset="0"/>
                      </a:endParaRPr>
                    </a:p>
                  </a:txBody>
                  <a:tcPr marL="9468" marR="9468" marT="9468" marB="0" anchor="ctr">
                    <a:solidFill>
                      <a:schemeClr val="bg1">
                        <a:lumMod val="75000"/>
                      </a:schemeClr>
                    </a:solidFill>
                  </a:tcPr>
                </a:tc>
                <a:extLst>
                  <a:ext uri="{0D108BD9-81ED-4DB2-BD59-A6C34878D82A}">
                    <a16:rowId xmlns:a16="http://schemas.microsoft.com/office/drawing/2014/main" val="4218367191"/>
                  </a:ext>
                </a:extLst>
              </a:tr>
              <a:tr h="189353">
                <a:tc>
                  <a:txBody>
                    <a:bodyPr/>
                    <a:lstStyle/>
                    <a:p>
                      <a:pPr algn="l" fontAlgn="ctr"/>
                      <a:r>
                        <a:rPr lang="fr-FR" sz="1000" u="none" strike="noStrike">
                          <a:effectLst/>
                        </a:rPr>
                        <a:t>Emprunts nouveaux</a:t>
                      </a:r>
                      <a:endParaRPr lang="fr-FR" sz="1000" b="0" i="0" u="none" strike="noStrike">
                        <a:solidFill>
                          <a:srgbClr val="000000"/>
                        </a:solidFill>
                        <a:effectLst/>
                        <a:latin typeface="Arial" panose="020B0604020202020204" pitchFamily="34" charset="0"/>
                      </a:endParaRPr>
                    </a:p>
                  </a:txBody>
                  <a:tcPr marL="9468" marR="9468" marT="9468" marB="0" anchor="ctr"/>
                </a:tc>
                <a:tc>
                  <a:txBody>
                    <a:bodyPr/>
                    <a:lstStyle/>
                    <a:p>
                      <a:pPr algn="ctr" fontAlgn="ctr"/>
                      <a:r>
                        <a:rPr lang="fr-FR" sz="1000" u="none" strike="noStrike" dirty="0">
                          <a:effectLst/>
                        </a:rPr>
                        <a:t>1 499,00</a:t>
                      </a:r>
                      <a:endParaRPr lang="fr-FR" sz="1000" b="0" i="0" u="none" strike="noStrike" dirty="0">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dirty="0">
                          <a:effectLst/>
                        </a:rPr>
                        <a:t>0</a:t>
                      </a:r>
                      <a:endParaRPr lang="fr-FR" sz="1000" b="0" i="0" u="none" strike="noStrike" dirty="0">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0</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0</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0</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dirty="0">
                          <a:effectLst/>
                        </a:rPr>
                        <a:t>945</a:t>
                      </a:r>
                      <a:endParaRPr lang="fr-FR" sz="1000" b="0" i="0" u="none" strike="noStrike" dirty="0">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750</a:t>
                      </a:r>
                      <a:endParaRPr lang="fr-FR" sz="1000" b="0" i="0" u="none" strike="noStrike">
                        <a:solidFill>
                          <a:srgbClr val="000000"/>
                        </a:solidFill>
                        <a:effectLst/>
                        <a:latin typeface="Calibri" panose="020F0502020204030204" pitchFamily="34" charset="0"/>
                      </a:endParaRPr>
                    </a:p>
                  </a:txBody>
                  <a:tcPr marL="9468" marR="9468" marT="9468" marB="0" anchor="ctr"/>
                </a:tc>
                <a:extLst>
                  <a:ext uri="{0D108BD9-81ED-4DB2-BD59-A6C34878D82A}">
                    <a16:rowId xmlns:a16="http://schemas.microsoft.com/office/drawing/2014/main" val="2637771301"/>
                  </a:ext>
                </a:extLst>
              </a:tr>
              <a:tr h="189353">
                <a:tc>
                  <a:txBody>
                    <a:bodyPr/>
                    <a:lstStyle/>
                    <a:p>
                      <a:pPr algn="l" fontAlgn="ctr"/>
                      <a:r>
                        <a:rPr lang="fr-FR" sz="1000" u="none" strike="noStrike">
                          <a:effectLst/>
                        </a:rPr>
                        <a:t>Variation du fonds de roulement </a:t>
                      </a:r>
                      <a:endParaRPr lang="fr-FR" sz="1000" b="1" i="0" u="none" strike="noStrike">
                        <a:solidFill>
                          <a:srgbClr val="000000"/>
                        </a:solidFill>
                        <a:effectLst/>
                        <a:latin typeface="Arial" panose="020B0604020202020204" pitchFamily="34" charset="0"/>
                      </a:endParaRPr>
                    </a:p>
                  </a:txBody>
                  <a:tcPr marL="9468" marR="9468" marT="9468" marB="0" anchor="ctr">
                    <a:solidFill>
                      <a:schemeClr val="bg1">
                        <a:lumMod val="75000"/>
                      </a:schemeClr>
                    </a:solidFill>
                  </a:tcPr>
                </a:tc>
                <a:tc rowSpan="2">
                  <a:txBody>
                    <a:bodyPr/>
                    <a:lstStyle/>
                    <a:p>
                      <a:pPr algn="ctr" fontAlgn="ctr"/>
                      <a:r>
                        <a:rPr lang="fr-FR" sz="1000" u="none" strike="noStrike">
                          <a:effectLst/>
                        </a:rPr>
                        <a:t>-856,2</a:t>
                      </a:r>
                      <a:endParaRPr lang="fr-FR" sz="1000" b="1" i="0" u="none" strike="noStrike">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rowSpan="2">
                  <a:txBody>
                    <a:bodyPr/>
                    <a:lstStyle/>
                    <a:p>
                      <a:pPr algn="ctr" fontAlgn="ctr"/>
                      <a:r>
                        <a:rPr lang="fr-FR" sz="1000" u="none" strike="noStrike" dirty="0">
                          <a:effectLst/>
                        </a:rPr>
                        <a:t>1 320,40</a:t>
                      </a:r>
                      <a:endParaRPr lang="fr-FR" sz="1000" b="1" i="0" u="none" strike="noStrike" dirty="0">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rowSpan="2">
                  <a:txBody>
                    <a:bodyPr/>
                    <a:lstStyle/>
                    <a:p>
                      <a:pPr algn="ctr" fontAlgn="ctr"/>
                      <a:r>
                        <a:rPr lang="fr-FR" sz="1000" u="none" strike="noStrike">
                          <a:effectLst/>
                        </a:rPr>
                        <a:t>605,6</a:t>
                      </a:r>
                      <a:endParaRPr lang="fr-FR" sz="1000" b="1" i="0" u="none" strike="noStrike">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rowSpan="2">
                  <a:txBody>
                    <a:bodyPr/>
                    <a:lstStyle/>
                    <a:p>
                      <a:pPr algn="ctr" fontAlgn="ctr"/>
                      <a:r>
                        <a:rPr lang="fr-FR" sz="1000" u="none" strike="noStrike">
                          <a:effectLst/>
                        </a:rPr>
                        <a:t>-904,6</a:t>
                      </a:r>
                      <a:endParaRPr lang="fr-FR" sz="1000" b="1" i="0" u="none" strike="noStrike">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rowSpan="2">
                  <a:txBody>
                    <a:bodyPr/>
                    <a:lstStyle/>
                    <a:p>
                      <a:pPr algn="ctr" fontAlgn="ctr"/>
                      <a:r>
                        <a:rPr lang="fr-FR" sz="1000" u="none" strike="noStrike">
                          <a:effectLst/>
                        </a:rPr>
                        <a:t>-1 450,60</a:t>
                      </a:r>
                      <a:endParaRPr lang="fr-FR" sz="1000" b="1" i="0" u="none" strike="noStrike">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rowSpan="2">
                  <a:txBody>
                    <a:bodyPr/>
                    <a:lstStyle/>
                    <a:p>
                      <a:pPr algn="ctr" fontAlgn="ctr"/>
                      <a:r>
                        <a:rPr lang="fr-FR" sz="1000" u="none" strike="noStrike" dirty="0">
                          <a:effectLst/>
                        </a:rPr>
                        <a:t>-574,6</a:t>
                      </a:r>
                      <a:endParaRPr lang="fr-FR" sz="1000" b="1" i="0" u="none" strike="noStrike" dirty="0">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rowSpan="2">
                  <a:txBody>
                    <a:bodyPr/>
                    <a:lstStyle/>
                    <a:p>
                      <a:pPr algn="ctr" fontAlgn="ctr"/>
                      <a:r>
                        <a:rPr lang="fr-FR" sz="1000" u="none" strike="noStrike" dirty="0">
                          <a:effectLst/>
                        </a:rPr>
                        <a:t>164</a:t>
                      </a:r>
                      <a:endParaRPr lang="fr-FR" sz="1000" b="1" i="0" u="none" strike="noStrike" dirty="0">
                        <a:solidFill>
                          <a:srgbClr val="000000"/>
                        </a:solidFill>
                        <a:effectLst/>
                        <a:latin typeface="Calibri" panose="020F0502020204030204" pitchFamily="34" charset="0"/>
                      </a:endParaRPr>
                    </a:p>
                  </a:txBody>
                  <a:tcPr marL="9468" marR="9468" marT="9468" marB="0" anchor="ctr">
                    <a:solidFill>
                      <a:schemeClr val="bg1">
                        <a:lumMod val="75000"/>
                      </a:schemeClr>
                    </a:solidFill>
                  </a:tcPr>
                </a:tc>
                <a:extLst>
                  <a:ext uri="{0D108BD9-81ED-4DB2-BD59-A6C34878D82A}">
                    <a16:rowId xmlns:a16="http://schemas.microsoft.com/office/drawing/2014/main" val="201953437"/>
                  </a:ext>
                </a:extLst>
              </a:tr>
              <a:tr h="189353">
                <a:tc>
                  <a:txBody>
                    <a:bodyPr/>
                    <a:lstStyle/>
                    <a:p>
                      <a:pPr algn="l" fontAlgn="ctr"/>
                      <a:r>
                        <a:rPr lang="fr-FR" sz="1000" u="none" strike="noStrike" dirty="0">
                          <a:effectLst/>
                        </a:rPr>
                        <a:t>(Hors cessions d’</a:t>
                      </a:r>
                      <a:r>
                        <a:rPr lang="fr-FR" sz="1000" u="none" strike="noStrike" dirty="0" err="1">
                          <a:effectLst/>
                        </a:rPr>
                        <a:t>immo</a:t>
                      </a:r>
                      <a:r>
                        <a:rPr lang="fr-FR" sz="1000" u="none" strike="noStrike" dirty="0">
                          <a:effectLst/>
                        </a:rPr>
                        <a:t>.)</a:t>
                      </a:r>
                      <a:endParaRPr lang="fr-FR" sz="1000" b="1" i="0" u="none" strike="noStrike" dirty="0">
                        <a:solidFill>
                          <a:srgbClr val="000000"/>
                        </a:solidFill>
                        <a:effectLst/>
                        <a:latin typeface="Arial" panose="020B0604020202020204" pitchFamily="34" charset="0"/>
                      </a:endParaRPr>
                    </a:p>
                  </a:txBody>
                  <a:tcPr marL="9468" marR="9468" marT="9468" marB="0" anchor="ctr">
                    <a:solidFill>
                      <a:schemeClr val="bg1">
                        <a:lumMod val="75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217612548"/>
                  </a:ext>
                </a:extLst>
              </a:tr>
              <a:tr h="189353">
                <a:tc>
                  <a:txBody>
                    <a:bodyPr/>
                    <a:lstStyle/>
                    <a:p>
                      <a:pPr algn="l" fontAlgn="ctr"/>
                      <a:r>
                        <a:rPr lang="fr-FR" sz="1000" u="none" strike="noStrike">
                          <a:effectLst/>
                        </a:rPr>
                        <a:t>Produits des cessions d’immobilisations</a:t>
                      </a:r>
                      <a:endParaRPr lang="fr-FR" sz="1000" b="0" i="0" u="none" strike="noStrike">
                        <a:solidFill>
                          <a:srgbClr val="000000"/>
                        </a:solidFill>
                        <a:effectLst/>
                        <a:latin typeface="Arial" panose="020B0604020202020204" pitchFamily="34" charset="0"/>
                      </a:endParaRPr>
                    </a:p>
                  </a:txBody>
                  <a:tcPr marL="9468" marR="9468" marT="9468" marB="0" anchor="ctr"/>
                </a:tc>
                <a:tc>
                  <a:txBody>
                    <a:bodyPr/>
                    <a:lstStyle/>
                    <a:p>
                      <a:pPr algn="ctr" fontAlgn="ctr"/>
                      <a:r>
                        <a:rPr lang="fr-FR" sz="1000" u="none" strike="noStrike">
                          <a:effectLst/>
                        </a:rPr>
                        <a:t>4,8</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271</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dirty="0">
                          <a:effectLst/>
                        </a:rPr>
                        <a:t>4</a:t>
                      </a:r>
                      <a:endParaRPr lang="fr-FR" sz="1000" b="0" i="0" u="none" strike="noStrike" dirty="0">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2,2</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904</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0</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dirty="0">
                          <a:effectLst/>
                        </a:rPr>
                        <a:t>3,54</a:t>
                      </a:r>
                      <a:endParaRPr lang="fr-FR" sz="1000" b="0" i="0" u="none" strike="noStrike" dirty="0">
                        <a:solidFill>
                          <a:srgbClr val="000000"/>
                        </a:solidFill>
                        <a:effectLst/>
                        <a:latin typeface="Calibri" panose="020F0502020204030204" pitchFamily="34" charset="0"/>
                      </a:endParaRPr>
                    </a:p>
                  </a:txBody>
                  <a:tcPr marL="9468" marR="9468" marT="9468" marB="0" anchor="ctr"/>
                </a:tc>
                <a:extLst>
                  <a:ext uri="{0D108BD9-81ED-4DB2-BD59-A6C34878D82A}">
                    <a16:rowId xmlns:a16="http://schemas.microsoft.com/office/drawing/2014/main" val="3342802475"/>
                  </a:ext>
                </a:extLst>
              </a:tr>
              <a:tr h="189353">
                <a:tc>
                  <a:txBody>
                    <a:bodyPr/>
                    <a:lstStyle/>
                    <a:p>
                      <a:pPr algn="l" fontAlgn="ctr"/>
                      <a:r>
                        <a:rPr lang="fr-FR" sz="1000" u="none" strike="noStrike">
                          <a:effectLst/>
                        </a:rPr>
                        <a:t>Variation du Fond de roulement </a:t>
                      </a:r>
                      <a:endParaRPr lang="fr-FR" sz="1000" b="1" i="0" u="none" strike="noStrike">
                        <a:solidFill>
                          <a:srgbClr val="000000"/>
                        </a:solidFill>
                        <a:effectLst/>
                        <a:latin typeface="Arial" panose="020B0604020202020204" pitchFamily="34" charset="0"/>
                      </a:endParaRPr>
                    </a:p>
                  </a:txBody>
                  <a:tcPr marL="9468" marR="9468" marT="9468" marB="0" anchor="ctr">
                    <a:solidFill>
                      <a:schemeClr val="bg1">
                        <a:lumMod val="75000"/>
                      </a:schemeClr>
                    </a:solidFill>
                  </a:tcPr>
                </a:tc>
                <a:tc rowSpan="2">
                  <a:txBody>
                    <a:bodyPr/>
                    <a:lstStyle/>
                    <a:p>
                      <a:pPr algn="ctr" fontAlgn="ctr"/>
                      <a:r>
                        <a:rPr lang="fr-FR" sz="1000" u="none" strike="noStrike">
                          <a:effectLst/>
                        </a:rPr>
                        <a:t>-851,4</a:t>
                      </a:r>
                      <a:endParaRPr lang="fr-FR" sz="1000" b="1" i="0" u="none" strike="noStrike">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rowSpan="2">
                  <a:txBody>
                    <a:bodyPr/>
                    <a:lstStyle/>
                    <a:p>
                      <a:pPr algn="ctr" fontAlgn="ctr"/>
                      <a:r>
                        <a:rPr lang="fr-FR" sz="1000" u="none" strike="noStrike">
                          <a:effectLst/>
                        </a:rPr>
                        <a:t>1 591,40</a:t>
                      </a:r>
                      <a:endParaRPr lang="fr-FR" sz="1000" b="1" i="0" u="none" strike="noStrike">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rowSpan="2">
                  <a:txBody>
                    <a:bodyPr/>
                    <a:lstStyle/>
                    <a:p>
                      <a:pPr algn="ctr" fontAlgn="ctr"/>
                      <a:r>
                        <a:rPr lang="fr-FR" sz="1000" u="none" strike="noStrike">
                          <a:effectLst/>
                        </a:rPr>
                        <a:t>609,6</a:t>
                      </a:r>
                      <a:endParaRPr lang="fr-FR" sz="1000" b="1" i="0" u="none" strike="noStrike">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rowSpan="2">
                  <a:txBody>
                    <a:bodyPr/>
                    <a:lstStyle/>
                    <a:p>
                      <a:pPr algn="ctr" fontAlgn="ctr"/>
                      <a:r>
                        <a:rPr lang="fr-FR" sz="1000" u="none" strike="noStrike" dirty="0">
                          <a:effectLst/>
                        </a:rPr>
                        <a:t>-902,4</a:t>
                      </a:r>
                      <a:endParaRPr lang="fr-FR" sz="1000" b="1" i="0" u="none" strike="noStrike" dirty="0">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rowSpan="2">
                  <a:txBody>
                    <a:bodyPr/>
                    <a:lstStyle/>
                    <a:p>
                      <a:pPr algn="ctr" fontAlgn="ctr"/>
                      <a:r>
                        <a:rPr lang="fr-FR" sz="1000" u="none" strike="noStrike">
                          <a:effectLst/>
                        </a:rPr>
                        <a:t>-546,6</a:t>
                      </a:r>
                      <a:endParaRPr lang="fr-FR" sz="1000" b="1" i="0" u="none" strike="noStrike">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rowSpan="2">
                  <a:txBody>
                    <a:bodyPr/>
                    <a:lstStyle/>
                    <a:p>
                      <a:pPr algn="ctr" fontAlgn="ctr"/>
                      <a:r>
                        <a:rPr lang="fr-FR" sz="1000" u="none" strike="noStrike">
                          <a:effectLst/>
                        </a:rPr>
                        <a:t>-574,6</a:t>
                      </a:r>
                      <a:endParaRPr lang="fr-FR" sz="1000" b="1" i="0" u="none" strike="noStrike">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rowSpan="2">
                  <a:txBody>
                    <a:bodyPr/>
                    <a:lstStyle/>
                    <a:p>
                      <a:pPr algn="ctr" fontAlgn="ctr"/>
                      <a:r>
                        <a:rPr lang="fr-FR" sz="1000" u="none" strike="noStrike" dirty="0">
                          <a:effectLst/>
                        </a:rPr>
                        <a:t>167,5</a:t>
                      </a:r>
                      <a:endParaRPr lang="fr-FR" sz="1000" b="1" i="0" u="none" strike="noStrike" dirty="0">
                        <a:solidFill>
                          <a:srgbClr val="000000"/>
                        </a:solidFill>
                        <a:effectLst/>
                        <a:latin typeface="Calibri" panose="020F0502020204030204" pitchFamily="34" charset="0"/>
                      </a:endParaRPr>
                    </a:p>
                  </a:txBody>
                  <a:tcPr marL="9468" marR="9468" marT="9468" marB="0" anchor="ctr">
                    <a:solidFill>
                      <a:schemeClr val="bg1">
                        <a:lumMod val="75000"/>
                      </a:schemeClr>
                    </a:solidFill>
                  </a:tcPr>
                </a:tc>
                <a:extLst>
                  <a:ext uri="{0D108BD9-81ED-4DB2-BD59-A6C34878D82A}">
                    <a16:rowId xmlns:a16="http://schemas.microsoft.com/office/drawing/2014/main" val="568256344"/>
                  </a:ext>
                </a:extLst>
              </a:tr>
              <a:tr h="189353">
                <a:tc>
                  <a:txBody>
                    <a:bodyPr/>
                    <a:lstStyle/>
                    <a:p>
                      <a:pPr algn="l" fontAlgn="ctr"/>
                      <a:r>
                        <a:rPr lang="fr-FR" sz="1000" u="none" strike="noStrike" dirty="0">
                          <a:effectLst/>
                        </a:rPr>
                        <a:t>(Avec Cessions d’</a:t>
                      </a:r>
                      <a:r>
                        <a:rPr lang="fr-FR" sz="1000" u="none" strike="noStrike" dirty="0" err="1">
                          <a:effectLst/>
                        </a:rPr>
                        <a:t>Immo</a:t>
                      </a:r>
                      <a:r>
                        <a:rPr lang="fr-FR" sz="1000" u="none" strike="noStrike" dirty="0">
                          <a:effectLst/>
                        </a:rPr>
                        <a:t>)</a:t>
                      </a:r>
                      <a:endParaRPr lang="fr-FR" sz="1000" b="1" i="0" u="none" strike="noStrike" dirty="0">
                        <a:solidFill>
                          <a:srgbClr val="000000"/>
                        </a:solidFill>
                        <a:effectLst/>
                        <a:latin typeface="Arial" panose="020B0604020202020204" pitchFamily="34" charset="0"/>
                      </a:endParaRPr>
                    </a:p>
                  </a:txBody>
                  <a:tcPr marL="9468" marR="9468" marT="9468" marB="0" anchor="ctr">
                    <a:solidFill>
                      <a:schemeClr val="bg1">
                        <a:lumMod val="75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562033099"/>
                  </a:ext>
                </a:extLst>
              </a:tr>
              <a:tr h="189353">
                <a:tc>
                  <a:txBody>
                    <a:bodyPr/>
                    <a:lstStyle/>
                    <a:p>
                      <a:pPr algn="l" fontAlgn="ctr"/>
                      <a:r>
                        <a:rPr lang="fr-FR" sz="1000" u="none" strike="noStrike">
                          <a:effectLst/>
                        </a:rPr>
                        <a:t>Résultat reporté de l’exercice N-1</a:t>
                      </a:r>
                      <a:endParaRPr lang="fr-FR" sz="1000" b="0" i="0" u="none" strike="noStrike">
                        <a:solidFill>
                          <a:srgbClr val="000000"/>
                        </a:solidFill>
                        <a:effectLst/>
                        <a:latin typeface="Arial" panose="020B0604020202020204" pitchFamily="34" charset="0"/>
                      </a:endParaRPr>
                    </a:p>
                  </a:txBody>
                  <a:tcPr marL="9468" marR="9468" marT="9468" marB="0" anchor="ctr"/>
                </a:tc>
                <a:tc>
                  <a:txBody>
                    <a:bodyPr/>
                    <a:lstStyle/>
                    <a:p>
                      <a:pPr algn="ctr" fontAlgn="ctr"/>
                      <a:r>
                        <a:rPr lang="fr-FR" sz="1000" u="none" strike="noStrike">
                          <a:effectLst/>
                        </a:rPr>
                        <a:t>1 368,80</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517,3</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2 108,70</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2 718,30</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dirty="0">
                          <a:effectLst/>
                        </a:rPr>
                        <a:t>1 815,90</a:t>
                      </a:r>
                      <a:endParaRPr lang="fr-FR" sz="1000" b="0" i="0" u="none" strike="noStrike" dirty="0">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a:effectLst/>
                        </a:rPr>
                        <a:t>1 269,20</a:t>
                      </a:r>
                      <a:endParaRPr lang="fr-FR" sz="1000" b="0" i="0" u="none" strike="noStrike">
                        <a:solidFill>
                          <a:srgbClr val="000000"/>
                        </a:solidFill>
                        <a:effectLst/>
                        <a:latin typeface="Calibri" panose="020F0502020204030204" pitchFamily="34" charset="0"/>
                      </a:endParaRPr>
                    </a:p>
                  </a:txBody>
                  <a:tcPr marL="9468" marR="9468" marT="9468" marB="0" anchor="ctr"/>
                </a:tc>
                <a:tc>
                  <a:txBody>
                    <a:bodyPr/>
                    <a:lstStyle/>
                    <a:p>
                      <a:pPr algn="ctr" fontAlgn="ctr"/>
                      <a:r>
                        <a:rPr lang="fr-FR" sz="1000" u="none" strike="noStrike" dirty="0">
                          <a:effectLst/>
                        </a:rPr>
                        <a:t>500,50</a:t>
                      </a:r>
                      <a:endParaRPr lang="fr-FR" sz="1000" b="0" i="0" u="none" strike="noStrike" dirty="0">
                        <a:solidFill>
                          <a:srgbClr val="000000"/>
                        </a:solidFill>
                        <a:effectLst/>
                        <a:latin typeface="Calibri" panose="020F0502020204030204" pitchFamily="34" charset="0"/>
                      </a:endParaRPr>
                    </a:p>
                  </a:txBody>
                  <a:tcPr marL="9468" marR="9468" marT="9468" marB="0" anchor="ctr"/>
                </a:tc>
                <a:extLst>
                  <a:ext uri="{0D108BD9-81ED-4DB2-BD59-A6C34878D82A}">
                    <a16:rowId xmlns:a16="http://schemas.microsoft.com/office/drawing/2014/main" val="859446826"/>
                  </a:ext>
                </a:extLst>
              </a:tr>
              <a:tr h="189353">
                <a:tc>
                  <a:txBody>
                    <a:bodyPr/>
                    <a:lstStyle/>
                    <a:p>
                      <a:pPr algn="l" fontAlgn="ctr"/>
                      <a:r>
                        <a:rPr lang="fr-FR" sz="1000" u="none" strike="noStrike">
                          <a:effectLst/>
                        </a:rPr>
                        <a:t>Résultat de l’exercice N au 31/12 </a:t>
                      </a:r>
                      <a:endParaRPr lang="fr-FR" sz="1000" b="1" i="0" u="none" strike="noStrike">
                        <a:solidFill>
                          <a:srgbClr val="000000"/>
                        </a:solidFill>
                        <a:effectLst/>
                        <a:latin typeface="Arial" panose="020B0604020202020204" pitchFamily="34" charset="0"/>
                      </a:endParaRPr>
                    </a:p>
                  </a:txBody>
                  <a:tcPr marL="9468" marR="9468" marT="9468" marB="0" anchor="ctr">
                    <a:solidFill>
                      <a:schemeClr val="bg1">
                        <a:lumMod val="75000"/>
                      </a:schemeClr>
                    </a:solidFill>
                  </a:tcPr>
                </a:tc>
                <a:tc rowSpan="2">
                  <a:txBody>
                    <a:bodyPr/>
                    <a:lstStyle/>
                    <a:p>
                      <a:pPr algn="ctr" fontAlgn="ctr"/>
                      <a:r>
                        <a:rPr lang="fr-FR" sz="1000" u="none" strike="noStrike">
                          <a:effectLst/>
                        </a:rPr>
                        <a:t>517,3</a:t>
                      </a:r>
                      <a:endParaRPr lang="fr-FR" sz="1000" b="1" i="0" u="none" strike="noStrike">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rowSpan="2">
                  <a:txBody>
                    <a:bodyPr/>
                    <a:lstStyle/>
                    <a:p>
                      <a:pPr algn="ctr" fontAlgn="ctr"/>
                      <a:r>
                        <a:rPr lang="fr-FR" sz="1000" u="none" strike="noStrike">
                          <a:effectLst/>
                        </a:rPr>
                        <a:t>2 108,70</a:t>
                      </a:r>
                      <a:endParaRPr lang="fr-FR" sz="1000" b="1" i="0" u="none" strike="noStrike">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rowSpan="2">
                  <a:txBody>
                    <a:bodyPr/>
                    <a:lstStyle/>
                    <a:p>
                      <a:pPr algn="ctr" fontAlgn="ctr"/>
                      <a:r>
                        <a:rPr lang="fr-FR" sz="1000" u="none" strike="noStrike">
                          <a:effectLst/>
                        </a:rPr>
                        <a:t>2 718,30</a:t>
                      </a:r>
                      <a:endParaRPr lang="fr-FR" sz="1000" b="1" i="0" u="none" strike="noStrike">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rowSpan="2">
                  <a:txBody>
                    <a:bodyPr/>
                    <a:lstStyle/>
                    <a:p>
                      <a:pPr algn="ctr" fontAlgn="ctr"/>
                      <a:r>
                        <a:rPr lang="fr-FR" sz="1000" u="none" strike="noStrike">
                          <a:effectLst/>
                        </a:rPr>
                        <a:t>1 815,90</a:t>
                      </a:r>
                      <a:endParaRPr lang="fr-FR" sz="1000" b="1" i="0" u="none" strike="noStrike">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rowSpan="2">
                  <a:txBody>
                    <a:bodyPr/>
                    <a:lstStyle/>
                    <a:p>
                      <a:pPr algn="ctr" fontAlgn="ctr"/>
                      <a:r>
                        <a:rPr lang="fr-FR" sz="1000" u="none" strike="noStrike" dirty="0">
                          <a:effectLst/>
                        </a:rPr>
                        <a:t>1 269,20</a:t>
                      </a:r>
                      <a:endParaRPr lang="fr-FR" sz="1000" b="1" i="0" u="none" strike="noStrike" dirty="0">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rowSpan="2">
                  <a:txBody>
                    <a:bodyPr/>
                    <a:lstStyle/>
                    <a:p>
                      <a:pPr algn="ctr" fontAlgn="ctr"/>
                      <a:r>
                        <a:rPr lang="fr-FR" sz="1000" u="none" strike="noStrike" dirty="0">
                          <a:effectLst/>
                        </a:rPr>
                        <a:t>694,6</a:t>
                      </a:r>
                      <a:endParaRPr lang="fr-FR" sz="1000" b="1" i="0" u="none" strike="noStrike" dirty="0">
                        <a:solidFill>
                          <a:srgbClr val="000000"/>
                        </a:solidFill>
                        <a:effectLst/>
                        <a:latin typeface="Calibri" panose="020F0502020204030204" pitchFamily="34" charset="0"/>
                      </a:endParaRPr>
                    </a:p>
                  </a:txBody>
                  <a:tcPr marL="9468" marR="9468" marT="9468" marB="0" anchor="ctr">
                    <a:solidFill>
                      <a:schemeClr val="bg1">
                        <a:lumMod val="75000"/>
                      </a:schemeClr>
                    </a:solidFill>
                  </a:tcPr>
                </a:tc>
                <a:tc rowSpan="2">
                  <a:txBody>
                    <a:bodyPr/>
                    <a:lstStyle/>
                    <a:p>
                      <a:pPr algn="ctr" fontAlgn="ctr"/>
                      <a:r>
                        <a:rPr lang="fr-FR" sz="1000" u="none" strike="noStrike" dirty="0">
                          <a:effectLst/>
                        </a:rPr>
                        <a:t>668,05</a:t>
                      </a:r>
                      <a:endParaRPr lang="fr-FR" sz="1000" b="1" i="0" u="none" strike="noStrike" dirty="0">
                        <a:solidFill>
                          <a:srgbClr val="000000"/>
                        </a:solidFill>
                        <a:effectLst/>
                        <a:latin typeface="Calibri" panose="020F0502020204030204" pitchFamily="34" charset="0"/>
                      </a:endParaRPr>
                    </a:p>
                  </a:txBody>
                  <a:tcPr marL="9468" marR="9468" marT="9468" marB="0" anchor="ctr">
                    <a:solidFill>
                      <a:schemeClr val="bg1">
                        <a:lumMod val="75000"/>
                      </a:schemeClr>
                    </a:solidFill>
                  </a:tcPr>
                </a:tc>
                <a:extLst>
                  <a:ext uri="{0D108BD9-81ED-4DB2-BD59-A6C34878D82A}">
                    <a16:rowId xmlns:a16="http://schemas.microsoft.com/office/drawing/2014/main" val="990135984"/>
                  </a:ext>
                </a:extLst>
              </a:tr>
              <a:tr h="198821">
                <a:tc>
                  <a:txBody>
                    <a:bodyPr/>
                    <a:lstStyle/>
                    <a:p>
                      <a:pPr algn="l" fontAlgn="ctr"/>
                      <a:r>
                        <a:rPr lang="fr-FR" sz="1000" u="none" strike="noStrike" dirty="0">
                          <a:effectLst/>
                        </a:rPr>
                        <a:t>-- Fonds de roulement</a:t>
                      </a:r>
                      <a:endParaRPr lang="fr-FR" sz="1000" b="1" i="0" u="none" strike="noStrike" dirty="0">
                        <a:solidFill>
                          <a:srgbClr val="000000"/>
                        </a:solidFill>
                        <a:effectLst/>
                        <a:latin typeface="Arial" panose="020B0604020202020204" pitchFamily="34" charset="0"/>
                      </a:endParaRPr>
                    </a:p>
                  </a:txBody>
                  <a:tcPr marL="9468" marR="9468" marT="9468" marB="0" anchor="ctr">
                    <a:solidFill>
                      <a:schemeClr val="bg1">
                        <a:lumMod val="75000"/>
                      </a:schemeClr>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2530873436"/>
                  </a:ext>
                </a:extLst>
              </a:tr>
            </a:tbl>
          </a:graphicData>
        </a:graphic>
      </p:graphicFrame>
      <p:sp>
        <p:nvSpPr>
          <p:cNvPr id="4" name="Espace réservé de la date 3"/>
          <p:cNvSpPr>
            <a:spLocks noGrp="1"/>
          </p:cNvSpPr>
          <p:nvPr>
            <p:ph type="dt" sz="half" idx="10"/>
          </p:nvPr>
        </p:nvSpPr>
        <p:spPr/>
        <p:txBody>
          <a:bodyPr/>
          <a:lstStyle/>
          <a:p>
            <a:fld id="{A18A420F-F212-452C-80D1-C6F9389E5A72}" type="datetime2">
              <a:rPr lang="fr-FR" smtClean="0"/>
              <a:t>vendredi 26 février 2021</a:t>
            </a:fld>
            <a:endParaRPr lang="fr-FR" dirty="0"/>
          </a:p>
        </p:txBody>
      </p:sp>
      <p:sp>
        <p:nvSpPr>
          <p:cNvPr id="5" name="Espace réservé du pied de page 4"/>
          <p:cNvSpPr>
            <a:spLocks noGrp="1"/>
          </p:cNvSpPr>
          <p:nvPr>
            <p:ph type="ftr" sz="quarter" idx="11"/>
          </p:nvPr>
        </p:nvSpPr>
        <p:spPr/>
        <p:txBody>
          <a:bodyPr/>
          <a:lstStyle/>
          <a:p>
            <a:r>
              <a:rPr lang="fr-FR"/>
              <a:t>R.O.B. 2021</a:t>
            </a:r>
            <a:endParaRPr lang="fr-FR" dirty="0"/>
          </a:p>
        </p:txBody>
      </p:sp>
      <p:sp>
        <p:nvSpPr>
          <p:cNvPr id="6" name="Espace réservé du numéro de diapositive 5"/>
          <p:cNvSpPr>
            <a:spLocks noGrp="1"/>
          </p:cNvSpPr>
          <p:nvPr>
            <p:ph type="sldNum" sz="quarter" idx="12"/>
          </p:nvPr>
        </p:nvSpPr>
        <p:spPr/>
        <p:txBody>
          <a:bodyPr/>
          <a:lstStyle/>
          <a:p>
            <a:fld id="{13DEEDC0-82B3-4E10-9A3F-129451AFC2F1}" type="slidenum">
              <a:rPr lang="fr-FR" smtClean="0"/>
              <a:pPr/>
              <a:t>23</a:t>
            </a:fld>
            <a:endParaRPr lang="fr-FR"/>
          </a:p>
        </p:txBody>
      </p:sp>
    </p:spTree>
    <p:extLst>
      <p:ext uri="{BB962C8B-B14F-4D97-AF65-F5344CB8AC3E}">
        <p14:creationId xmlns:p14="http://schemas.microsoft.com/office/powerpoint/2010/main" val="3866444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457200"/>
            <a:ext cx="8229600" cy="1949116"/>
          </a:xfrm>
        </p:spPr>
        <p:txBody>
          <a:bodyPr>
            <a:normAutofit/>
          </a:bodyPr>
          <a:lstStyle/>
          <a:p>
            <a:br>
              <a:rPr lang="fr-FR" altLang="fr-FR" dirty="0"/>
            </a:br>
            <a:br>
              <a:rPr lang="fr-FR" dirty="0"/>
            </a:br>
            <a:endParaRPr lang="fr-FR" dirty="0"/>
          </a:p>
        </p:txBody>
      </p:sp>
      <p:sp>
        <p:nvSpPr>
          <p:cNvPr id="4" name="Espace réservé de la date 3"/>
          <p:cNvSpPr>
            <a:spLocks noGrp="1"/>
          </p:cNvSpPr>
          <p:nvPr>
            <p:ph type="dt" sz="half" idx="10"/>
          </p:nvPr>
        </p:nvSpPr>
        <p:spPr/>
        <p:txBody>
          <a:bodyPr/>
          <a:lstStyle/>
          <a:p>
            <a:fld id="{A13B8847-11D0-4A7C-B51C-0F70147982EE}" type="datetime2">
              <a:rPr lang="fr-FR" smtClean="0"/>
              <a:t>vendredi 26 février 2021</a:t>
            </a:fld>
            <a:endParaRPr lang="fr-FR" dirty="0"/>
          </a:p>
        </p:txBody>
      </p:sp>
      <p:sp>
        <p:nvSpPr>
          <p:cNvPr id="5" name="Espace réservé du numéro de diapositive 4"/>
          <p:cNvSpPr>
            <a:spLocks noGrp="1"/>
          </p:cNvSpPr>
          <p:nvPr>
            <p:ph type="sldNum" sz="quarter" idx="12"/>
          </p:nvPr>
        </p:nvSpPr>
        <p:spPr/>
        <p:txBody>
          <a:bodyPr/>
          <a:lstStyle/>
          <a:p>
            <a:fld id="{13001DB6-F993-934E-9905-3DC0CA5DBF23}" type="slidenum">
              <a:rPr lang="fr-FR" smtClean="0"/>
              <a:pPr/>
              <a:t>24</a:t>
            </a:fld>
            <a:endParaRPr lang="fr-FR"/>
          </a:p>
        </p:txBody>
      </p:sp>
      <p:sp>
        <p:nvSpPr>
          <p:cNvPr id="6" name="Rectangle 5"/>
          <p:cNvSpPr/>
          <p:nvPr/>
        </p:nvSpPr>
        <p:spPr>
          <a:xfrm>
            <a:off x="2474496" y="2452756"/>
            <a:ext cx="7736305" cy="600164"/>
          </a:xfrm>
          <a:prstGeom prst="rect">
            <a:avLst/>
          </a:prstGeom>
          <a:solidFill>
            <a:schemeClr val="accent6"/>
          </a:solidFill>
        </p:spPr>
        <p:txBody>
          <a:bodyPr wrap="square">
            <a:spAutoFit/>
          </a:bodyPr>
          <a:lstStyle/>
          <a:p>
            <a:pPr algn="ctr"/>
            <a:r>
              <a:rPr lang="fr-FR" altLang="fr-FR" sz="3300" b="1" dirty="0"/>
              <a:t>III –Analyse de la dette</a:t>
            </a:r>
            <a:endParaRPr lang="fr-FR" sz="3300" b="1" dirty="0"/>
          </a:p>
        </p:txBody>
      </p:sp>
      <p:sp>
        <p:nvSpPr>
          <p:cNvPr id="3" name="Espace réservé du pied de page 2"/>
          <p:cNvSpPr>
            <a:spLocks noGrp="1"/>
          </p:cNvSpPr>
          <p:nvPr>
            <p:ph type="ftr" sz="quarter" idx="11"/>
          </p:nvPr>
        </p:nvSpPr>
        <p:spPr/>
        <p:txBody>
          <a:bodyPr/>
          <a:lstStyle/>
          <a:p>
            <a:r>
              <a:rPr lang="fr-FR"/>
              <a:t>R.O.B. 2021</a:t>
            </a:r>
            <a:endParaRPr lang="fr-FR" dirty="0"/>
          </a:p>
        </p:txBody>
      </p:sp>
    </p:spTree>
    <p:extLst>
      <p:ext uri="{BB962C8B-B14F-4D97-AF65-F5344CB8AC3E}">
        <p14:creationId xmlns:p14="http://schemas.microsoft.com/office/powerpoint/2010/main" val="3557695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681080"/>
          </a:xfrm>
        </p:spPr>
        <p:txBody>
          <a:bodyPr/>
          <a:lstStyle/>
          <a:p>
            <a:r>
              <a:rPr lang="fr-FR" dirty="0">
                <a:solidFill>
                  <a:srgbClr val="00B0F0"/>
                </a:solidFill>
              </a:rPr>
              <a:t>Focus sur l’endettement</a:t>
            </a: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2693821827"/>
              </p:ext>
            </p:extLst>
          </p:nvPr>
        </p:nvGraphicFramePr>
        <p:xfrm>
          <a:off x="856863" y="1257704"/>
          <a:ext cx="6259196" cy="1577340"/>
        </p:xfrm>
        <a:graphic>
          <a:graphicData uri="http://schemas.openxmlformats.org/drawingml/2006/table">
            <a:tbl>
              <a:tblPr firstRow="1" firstCol="1" bandRow="1">
                <a:tableStyleId>{5C22544A-7EE6-4342-B048-85BDC9FD1C3A}</a:tableStyleId>
              </a:tblPr>
              <a:tblGrid>
                <a:gridCol w="1077637">
                  <a:extLst>
                    <a:ext uri="{9D8B030D-6E8A-4147-A177-3AD203B41FA5}">
                      <a16:colId xmlns:a16="http://schemas.microsoft.com/office/drawing/2014/main" val="3134445277"/>
                    </a:ext>
                  </a:extLst>
                </a:gridCol>
                <a:gridCol w="901528">
                  <a:extLst>
                    <a:ext uri="{9D8B030D-6E8A-4147-A177-3AD203B41FA5}">
                      <a16:colId xmlns:a16="http://schemas.microsoft.com/office/drawing/2014/main" val="606035257"/>
                    </a:ext>
                  </a:extLst>
                </a:gridCol>
                <a:gridCol w="762929">
                  <a:extLst>
                    <a:ext uri="{9D8B030D-6E8A-4147-A177-3AD203B41FA5}">
                      <a16:colId xmlns:a16="http://schemas.microsoft.com/office/drawing/2014/main" val="3869319638"/>
                    </a:ext>
                  </a:extLst>
                </a:gridCol>
                <a:gridCol w="907885">
                  <a:extLst>
                    <a:ext uri="{9D8B030D-6E8A-4147-A177-3AD203B41FA5}">
                      <a16:colId xmlns:a16="http://schemas.microsoft.com/office/drawing/2014/main" val="821705891"/>
                    </a:ext>
                  </a:extLst>
                </a:gridCol>
                <a:gridCol w="1077637">
                  <a:extLst>
                    <a:ext uri="{9D8B030D-6E8A-4147-A177-3AD203B41FA5}">
                      <a16:colId xmlns:a16="http://schemas.microsoft.com/office/drawing/2014/main" val="3358575072"/>
                    </a:ext>
                  </a:extLst>
                </a:gridCol>
                <a:gridCol w="1531580">
                  <a:extLst>
                    <a:ext uri="{9D8B030D-6E8A-4147-A177-3AD203B41FA5}">
                      <a16:colId xmlns:a16="http://schemas.microsoft.com/office/drawing/2014/main" val="1307914615"/>
                    </a:ext>
                  </a:extLst>
                </a:gridCol>
              </a:tblGrid>
              <a:tr h="438150">
                <a:tc>
                  <a:txBody>
                    <a:bodyPr/>
                    <a:lstStyle/>
                    <a:p>
                      <a:pPr>
                        <a:lnSpc>
                          <a:spcPct val="115000"/>
                        </a:lnSpc>
                      </a:pPr>
                      <a:endParaRPr lang="fr-FR" sz="11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000">
                          <a:effectLst/>
                        </a:rPr>
                        <a:t>Dette au 31 12</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Variation Dette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Emprunts nouveaux</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Encours de dette par habitant</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Encours de dette par habitant - Moyenne Nationale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165800330"/>
                  </a:ext>
                </a:extLst>
              </a:tr>
              <a:tr h="171450">
                <a:tc>
                  <a:txBody>
                    <a:bodyPr/>
                    <a:lstStyle/>
                    <a:p>
                      <a:pPr algn="ctr">
                        <a:lnSpc>
                          <a:spcPct val="115000"/>
                        </a:lnSpc>
                        <a:spcAft>
                          <a:spcPts val="0"/>
                        </a:spcAft>
                      </a:pPr>
                      <a:r>
                        <a:rPr lang="fr-FR" sz="1000">
                          <a:effectLst/>
                        </a:rPr>
                        <a:t>2014</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5 525,2</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900">
                          <a:effectLst/>
                        </a:rPr>
                        <a:t>-</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253,5</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900">
                          <a:effectLst/>
                        </a:rPr>
                        <a:t>781</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900">
                          <a:effectLst/>
                        </a:rPr>
                        <a:t>910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451287741"/>
                  </a:ext>
                </a:extLst>
              </a:tr>
              <a:tr h="171450">
                <a:tc>
                  <a:txBody>
                    <a:bodyPr/>
                    <a:lstStyle/>
                    <a:p>
                      <a:pPr algn="ctr">
                        <a:lnSpc>
                          <a:spcPct val="115000"/>
                        </a:lnSpc>
                        <a:spcAft>
                          <a:spcPts val="0"/>
                        </a:spcAft>
                      </a:pPr>
                      <a:r>
                        <a:rPr lang="fr-FR" sz="1000">
                          <a:effectLst/>
                        </a:rPr>
                        <a:t>2015</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5 686,9</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900">
                          <a:effectLst/>
                        </a:rPr>
                        <a:t>2,9%</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596,0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900">
                          <a:effectLst/>
                        </a:rPr>
                        <a:t>805</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900">
                          <a:effectLst/>
                        </a:rPr>
                        <a:t>900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948963312"/>
                  </a:ext>
                </a:extLst>
              </a:tr>
              <a:tr h="171450">
                <a:tc>
                  <a:txBody>
                    <a:bodyPr/>
                    <a:lstStyle/>
                    <a:p>
                      <a:pPr algn="ctr">
                        <a:lnSpc>
                          <a:spcPct val="115000"/>
                        </a:lnSpc>
                        <a:spcAft>
                          <a:spcPts val="0"/>
                        </a:spcAft>
                      </a:pPr>
                      <a:r>
                        <a:rPr lang="fr-FR" sz="1000">
                          <a:effectLst/>
                        </a:rPr>
                        <a:t>2016</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5 192,1</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900">
                          <a:effectLst/>
                        </a:rPr>
                        <a:t>-8,7%</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314,8</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900">
                          <a:effectLst/>
                        </a:rPr>
                        <a:t>737</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900">
                          <a:effectLst/>
                        </a:rPr>
                        <a:t>888</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556915908"/>
                  </a:ext>
                </a:extLst>
              </a:tr>
              <a:tr h="171450">
                <a:tc>
                  <a:txBody>
                    <a:bodyPr/>
                    <a:lstStyle/>
                    <a:p>
                      <a:pPr algn="ctr">
                        <a:lnSpc>
                          <a:spcPct val="115000"/>
                        </a:lnSpc>
                        <a:spcAft>
                          <a:spcPts val="0"/>
                        </a:spcAft>
                      </a:pPr>
                      <a:r>
                        <a:rPr lang="fr-FR" sz="1000">
                          <a:effectLst/>
                        </a:rPr>
                        <a:t>2017</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4 942,7</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900">
                          <a:effectLst/>
                        </a:rPr>
                        <a:t>-4,8%</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433,5</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900">
                          <a:effectLst/>
                        </a:rPr>
                        <a:t>725</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900">
                          <a:effectLst/>
                        </a:rPr>
                        <a:t>874</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445828005"/>
                  </a:ext>
                </a:extLst>
              </a:tr>
              <a:tr h="171450">
                <a:tc>
                  <a:txBody>
                    <a:bodyPr/>
                    <a:lstStyle/>
                    <a:p>
                      <a:pPr algn="ctr">
                        <a:lnSpc>
                          <a:spcPct val="115000"/>
                        </a:lnSpc>
                        <a:spcAft>
                          <a:spcPts val="0"/>
                        </a:spcAft>
                      </a:pPr>
                      <a:r>
                        <a:rPr lang="fr-FR" sz="1000">
                          <a:effectLst/>
                        </a:rPr>
                        <a:t>2018</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4 395,0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900">
                          <a:effectLst/>
                        </a:rPr>
                        <a:t>-11,1%</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1 280,0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900">
                          <a:effectLst/>
                        </a:rPr>
                        <a:t>661</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900">
                          <a:effectLst/>
                        </a:rPr>
                        <a:t>860</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652254311"/>
                  </a:ext>
                </a:extLst>
              </a:tr>
              <a:tr h="171450">
                <a:tc>
                  <a:txBody>
                    <a:bodyPr/>
                    <a:lstStyle/>
                    <a:p>
                      <a:pPr algn="ctr">
                        <a:lnSpc>
                          <a:spcPct val="115000"/>
                        </a:lnSpc>
                        <a:spcAft>
                          <a:spcPts val="0"/>
                        </a:spcAft>
                      </a:pPr>
                      <a:r>
                        <a:rPr lang="fr-FR" sz="1000" dirty="0">
                          <a:effectLst/>
                        </a:rPr>
                        <a:t>2019</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4 807,2</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900">
                          <a:effectLst/>
                        </a:rPr>
                        <a:t>9,4%</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000">
                          <a:effectLst/>
                        </a:rPr>
                        <a:t> 367,9</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900">
                          <a:effectLst/>
                        </a:rPr>
                        <a:t>742</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900" dirty="0">
                          <a:effectLst/>
                        </a:rPr>
                        <a:t>860</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511784904"/>
                  </a:ext>
                </a:extLst>
              </a:tr>
            </a:tbl>
          </a:graphicData>
        </a:graphic>
      </p:graphicFrame>
      <p:sp>
        <p:nvSpPr>
          <p:cNvPr id="4" name="Espace réservé de la date 3"/>
          <p:cNvSpPr>
            <a:spLocks noGrp="1"/>
          </p:cNvSpPr>
          <p:nvPr>
            <p:ph type="dt" sz="half" idx="10"/>
          </p:nvPr>
        </p:nvSpPr>
        <p:spPr/>
        <p:txBody>
          <a:bodyPr/>
          <a:lstStyle/>
          <a:p>
            <a:fld id="{FACD1F4A-EA1C-447E-A3C5-9B6C82F28C7F}" type="datetime2">
              <a:rPr lang="fr-FR" smtClean="0"/>
              <a:t>vendredi 26 février 2021</a:t>
            </a:fld>
            <a:endParaRPr lang="fr-FR" dirty="0"/>
          </a:p>
        </p:txBody>
      </p:sp>
      <p:sp>
        <p:nvSpPr>
          <p:cNvPr id="5" name="Espace réservé du pied de page 4"/>
          <p:cNvSpPr>
            <a:spLocks noGrp="1"/>
          </p:cNvSpPr>
          <p:nvPr>
            <p:ph type="ftr" sz="quarter" idx="11"/>
          </p:nvPr>
        </p:nvSpPr>
        <p:spPr/>
        <p:txBody>
          <a:bodyPr/>
          <a:lstStyle/>
          <a:p>
            <a:r>
              <a:rPr lang="fr-FR" dirty="0"/>
              <a:t>R.O.B. 2021</a:t>
            </a:r>
          </a:p>
        </p:txBody>
      </p:sp>
      <p:sp>
        <p:nvSpPr>
          <p:cNvPr id="6" name="Espace réservé du numéro de diapositive 5"/>
          <p:cNvSpPr>
            <a:spLocks noGrp="1"/>
          </p:cNvSpPr>
          <p:nvPr>
            <p:ph type="sldNum" sz="quarter" idx="12"/>
          </p:nvPr>
        </p:nvSpPr>
        <p:spPr/>
        <p:txBody>
          <a:bodyPr/>
          <a:lstStyle/>
          <a:p>
            <a:fld id="{13DEEDC0-82B3-4E10-9A3F-129451AFC2F1}" type="slidenum">
              <a:rPr lang="fr-FR" smtClean="0"/>
              <a:pPr/>
              <a:t>25</a:t>
            </a:fld>
            <a:endParaRPr lang="fr-FR"/>
          </a:p>
        </p:txBody>
      </p:sp>
      <p:sp>
        <p:nvSpPr>
          <p:cNvPr id="9" name="Rectangle 1"/>
          <p:cNvSpPr>
            <a:spLocks noChangeArrowheads="1"/>
          </p:cNvSpPr>
          <p:nvPr/>
        </p:nvSpPr>
        <p:spPr bwMode="auto">
          <a:xfrm>
            <a:off x="893121" y="3580773"/>
            <a:ext cx="487268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2700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entury Gothic" panose="020B0502020202020204" pitchFamily="34" charset="0"/>
              </a:rPr>
              <a:t>L’encours de dette par habitant se situe au-dessous de la moyenne ce qui est remarquable pour une commune touristique. La tendance sur la Côte basque étant plutôt à être au-dessus assez sensiblement.</a:t>
            </a:r>
          </a:p>
          <a:p>
            <a:pPr marL="0" marR="0" lvl="0" indent="127000" algn="l" defTabSz="914400" rtl="0" eaLnBrk="0" fontAlgn="base" latinLnBrk="0" hangingPunct="0">
              <a:lnSpc>
                <a:spcPct val="100000"/>
              </a:lnSpc>
              <a:spcBef>
                <a:spcPct val="0"/>
              </a:spcBef>
              <a:spcAft>
                <a:spcPct val="0"/>
              </a:spcAft>
              <a:buClrTx/>
              <a:buSzTx/>
              <a:buFontTx/>
              <a:buNone/>
              <a:tabLst/>
            </a:pPr>
            <a:r>
              <a:rPr lang="fr-FR" altLang="fr-FR" sz="1000" dirty="0">
                <a:solidFill>
                  <a:schemeClr val="tx2"/>
                </a:solidFill>
              </a:rPr>
              <a:t>Au 31/12/2020, la dette est de 4 973,8 M€</a:t>
            </a:r>
            <a:endParaRPr kumimoji="0" lang="fr-FR" altLang="fr-FR" sz="1100" b="0" i="0" u="none" strike="noStrike" cap="none" normalizeH="0" baseline="0" dirty="0">
              <a:ln>
                <a:noFill/>
              </a:ln>
              <a:solidFill>
                <a:schemeClr val="tx2"/>
              </a:solidFill>
              <a:effectLst/>
            </a:endParaRPr>
          </a:p>
          <a:p>
            <a:pPr marL="0" marR="0" lvl="0" indent="12700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Century Gothic" panose="020B0502020202020204" pitchFamily="34" charset="0"/>
              </a:rPr>
              <a:t>L’amélioration de l’épargne brute entraine une amélioration de la capacité de désendettement de la ville significative depuis 2014</a:t>
            </a:r>
            <a:endParaRPr kumimoji="0" lang="fr-FR" altLang="fr-FR" sz="1100" b="0" i="0" u="none" strike="noStrike" cap="none" normalizeH="0" baseline="0" dirty="0">
              <a:ln>
                <a:noFill/>
              </a:ln>
              <a:solidFill>
                <a:schemeClr val="tx1"/>
              </a:solidFill>
              <a:effectLst/>
              <a:latin typeface="Arial" panose="020B0604020202020204" pitchFamily="34" charset="0"/>
            </a:endParaRPr>
          </a:p>
          <a:p>
            <a:pPr marL="0" marR="0" lvl="0" indent="12700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aphicFrame>
        <p:nvGraphicFramePr>
          <p:cNvPr id="10" name="Objet 9"/>
          <p:cNvGraphicFramePr>
            <a:graphicFrameLocks noChangeAspect="1"/>
          </p:cNvGraphicFramePr>
          <p:nvPr>
            <p:extLst>
              <p:ext uri="{D42A27DB-BD31-4B8C-83A1-F6EECF244321}">
                <p14:modId xmlns:p14="http://schemas.microsoft.com/office/powerpoint/2010/main" val="1739534537"/>
              </p:ext>
            </p:extLst>
          </p:nvPr>
        </p:nvGraphicFramePr>
        <p:xfrm>
          <a:off x="5791200" y="3032042"/>
          <a:ext cx="6400800" cy="3825958"/>
        </p:xfrm>
        <a:graphic>
          <a:graphicData uri="http://schemas.openxmlformats.org/presentationml/2006/ole">
            <mc:AlternateContent xmlns:mc="http://schemas.openxmlformats.org/markup-compatibility/2006">
              <mc:Choice xmlns:v="urn:schemas-microsoft-com:vml" Requires="v">
                <p:oleObj spid="_x0000_s3075" name="Document" r:id="rId3" imgW="7277274" imgH="4349606" progId="Word.Document.12">
                  <p:embed/>
                </p:oleObj>
              </mc:Choice>
              <mc:Fallback>
                <p:oleObj name="Document" r:id="rId3" imgW="7277274" imgH="4349606" progId="Word.Document.12">
                  <p:embed/>
                  <p:pic>
                    <p:nvPicPr>
                      <p:cNvPr id="0" name=""/>
                      <p:cNvPicPr/>
                      <p:nvPr/>
                    </p:nvPicPr>
                    <p:blipFill>
                      <a:blip r:embed="rId4"/>
                      <a:stretch>
                        <a:fillRect/>
                      </a:stretch>
                    </p:blipFill>
                    <p:spPr>
                      <a:xfrm>
                        <a:off x="5791200" y="3032042"/>
                        <a:ext cx="6400800" cy="3825958"/>
                      </a:xfrm>
                      <a:prstGeom prst="rect">
                        <a:avLst/>
                      </a:prstGeom>
                    </p:spPr>
                  </p:pic>
                </p:oleObj>
              </mc:Fallback>
            </mc:AlternateContent>
          </a:graphicData>
        </a:graphic>
      </p:graphicFrame>
    </p:spTree>
    <p:extLst>
      <p:ext uri="{BB962C8B-B14F-4D97-AF65-F5344CB8AC3E}">
        <p14:creationId xmlns:p14="http://schemas.microsoft.com/office/powerpoint/2010/main" val="2333684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84053"/>
          </a:xfrm>
        </p:spPr>
        <p:txBody>
          <a:bodyPr>
            <a:normAutofit/>
          </a:bodyPr>
          <a:lstStyle/>
          <a:p>
            <a:r>
              <a:rPr lang="fr-FR" sz="1600" dirty="0"/>
              <a:t>La dette de la ville est composée de 62 % d’encours à taux fixe et 38 % d’encours à taux variable dont 15 % sur Livret A.</a:t>
            </a:r>
            <a:br>
              <a:rPr lang="fr-FR" sz="1600" dirty="0"/>
            </a:br>
            <a:r>
              <a:rPr lang="fr-FR" sz="1600" dirty="0"/>
              <a:t>Le taux moyen de la dette est de 1.63 % ce qui est un bon taux moyen.</a:t>
            </a:r>
          </a:p>
        </p:txBody>
      </p:sp>
      <p:sp>
        <p:nvSpPr>
          <p:cNvPr id="4" name="Espace réservé de la date 3"/>
          <p:cNvSpPr>
            <a:spLocks noGrp="1"/>
          </p:cNvSpPr>
          <p:nvPr>
            <p:ph type="dt" sz="half" idx="10"/>
          </p:nvPr>
        </p:nvSpPr>
        <p:spPr/>
        <p:txBody>
          <a:bodyPr/>
          <a:lstStyle/>
          <a:p>
            <a:fld id="{B257DC16-B8AB-4194-A571-19FEAC544894}" type="datetime2">
              <a:rPr lang="fr-FR" smtClean="0"/>
              <a:t>vendredi 26 février 2021</a:t>
            </a:fld>
            <a:endParaRPr lang="fr-FR" dirty="0"/>
          </a:p>
        </p:txBody>
      </p:sp>
      <p:sp>
        <p:nvSpPr>
          <p:cNvPr id="5" name="Espace réservé du pied de page 4"/>
          <p:cNvSpPr>
            <a:spLocks noGrp="1"/>
          </p:cNvSpPr>
          <p:nvPr>
            <p:ph type="ftr" sz="quarter" idx="11"/>
          </p:nvPr>
        </p:nvSpPr>
        <p:spPr/>
        <p:txBody>
          <a:bodyPr/>
          <a:lstStyle/>
          <a:p>
            <a:r>
              <a:rPr lang="fr-FR"/>
              <a:t>R.O.B. 2021</a:t>
            </a:r>
            <a:endParaRPr lang="fr-FR" dirty="0"/>
          </a:p>
        </p:txBody>
      </p:sp>
      <p:sp>
        <p:nvSpPr>
          <p:cNvPr id="6" name="Espace réservé du numéro de diapositive 5"/>
          <p:cNvSpPr>
            <a:spLocks noGrp="1"/>
          </p:cNvSpPr>
          <p:nvPr>
            <p:ph type="sldNum" sz="quarter" idx="12"/>
          </p:nvPr>
        </p:nvSpPr>
        <p:spPr/>
        <p:txBody>
          <a:bodyPr/>
          <a:lstStyle/>
          <a:p>
            <a:fld id="{13DEEDC0-82B3-4E10-9A3F-129451AFC2F1}" type="slidenum">
              <a:rPr lang="fr-FR" smtClean="0"/>
              <a:pPr/>
              <a:t>26</a:t>
            </a:fld>
            <a:endParaRPr lang="fr-FR"/>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2005964697"/>
              </p:ext>
            </p:extLst>
          </p:nvPr>
        </p:nvGraphicFramePr>
        <p:xfrm>
          <a:off x="926499" y="1149178"/>
          <a:ext cx="8884766" cy="2362200"/>
        </p:xfrm>
        <a:graphic>
          <a:graphicData uri="http://schemas.openxmlformats.org/drawingml/2006/table">
            <a:tbl>
              <a:tblPr/>
              <a:tblGrid>
                <a:gridCol w="2472012">
                  <a:extLst>
                    <a:ext uri="{9D8B030D-6E8A-4147-A177-3AD203B41FA5}">
                      <a16:colId xmlns:a16="http://schemas.microsoft.com/office/drawing/2014/main" val="3769888253"/>
                    </a:ext>
                  </a:extLst>
                </a:gridCol>
                <a:gridCol w="2128430">
                  <a:extLst>
                    <a:ext uri="{9D8B030D-6E8A-4147-A177-3AD203B41FA5}">
                      <a16:colId xmlns:a16="http://schemas.microsoft.com/office/drawing/2014/main" val="174584938"/>
                    </a:ext>
                  </a:extLst>
                </a:gridCol>
                <a:gridCol w="1908721">
                  <a:extLst>
                    <a:ext uri="{9D8B030D-6E8A-4147-A177-3AD203B41FA5}">
                      <a16:colId xmlns:a16="http://schemas.microsoft.com/office/drawing/2014/main" val="1518995741"/>
                    </a:ext>
                  </a:extLst>
                </a:gridCol>
                <a:gridCol w="2375603">
                  <a:extLst>
                    <a:ext uri="{9D8B030D-6E8A-4147-A177-3AD203B41FA5}">
                      <a16:colId xmlns:a16="http://schemas.microsoft.com/office/drawing/2014/main" val="675982797"/>
                    </a:ext>
                  </a:extLst>
                </a:gridCol>
              </a:tblGrid>
              <a:tr h="410380">
                <a:tc>
                  <a:txBody>
                    <a:bodyPr/>
                    <a:lstStyle/>
                    <a:p>
                      <a:pPr algn="ctr" fontAlgn="ctr"/>
                      <a:r>
                        <a:rPr lang="fr-FR" b="1" dirty="0">
                          <a:solidFill>
                            <a:srgbClr val="FFFFFF"/>
                          </a:solidFill>
                          <a:effectLst/>
                        </a:rPr>
                        <a:t>Type</a:t>
                      </a:r>
                    </a:p>
                  </a:txBody>
                  <a:tcPr marL="57150" marR="57150" marT="38100" marB="38100" anchor="ctr">
                    <a:lnL w="9525" cap="flat" cmpd="sng" algn="ctr">
                      <a:solidFill>
                        <a:srgbClr val="1C3966"/>
                      </a:solidFill>
                      <a:prstDash val="solid"/>
                      <a:round/>
                      <a:headEnd type="none" w="med" len="med"/>
                      <a:tailEnd type="none" w="med" len="med"/>
                    </a:lnL>
                    <a:lnR w="12700" cap="flat" cmpd="sng" algn="ctr">
                      <a:solidFill>
                        <a:srgbClr val="1C3966"/>
                      </a:solidFill>
                      <a:prstDash val="solid"/>
                      <a:round/>
                      <a:headEnd type="none" w="med" len="med"/>
                      <a:tailEnd type="none" w="med" len="med"/>
                    </a:lnR>
                    <a:lnT>
                      <a:noFill/>
                    </a:lnT>
                    <a:lnB w="12700" cap="flat" cmpd="sng" algn="ctr">
                      <a:solidFill>
                        <a:srgbClr val="E4E4E4"/>
                      </a:solidFill>
                      <a:prstDash val="solid"/>
                      <a:round/>
                      <a:headEnd type="none" w="med" len="med"/>
                      <a:tailEnd type="none" w="med" len="med"/>
                    </a:lnB>
                    <a:solidFill>
                      <a:srgbClr val="1C3966"/>
                    </a:solidFill>
                  </a:tcPr>
                </a:tc>
                <a:tc>
                  <a:txBody>
                    <a:bodyPr/>
                    <a:lstStyle/>
                    <a:p>
                      <a:pPr algn="ctr" fontAlgn="ctr"/>
                      <a:r>
                        <a:rPr lang="fr-FR" b="1">
                          <a:solidFill>
                            <a:srgbClr val="FFFFFF"/>
                          </a:solidFill>
                          <a:effectLst/>
                        </a:rPr>
                        <a:t>Encours</a:t>
                      </a:r>
                    </a:p>
                  </a:txBody>
                  <a:tcPr marL="57150" marR="57150" marT="38100" marB="38100" anchor="ctr">
                    <a:lnL w="12700" cap="flat" cmpd="sng" algn="ctr">
                      <a:solidFill>
                        <a:srgbClr val="1C3966"/>
                      </a:solidFill>
                      <a:prstDash val="solid"/>
                      <a:round/>
                      <a:headEnd type="none" w="med" len="med"/>
                      <a:tailEnd type="none" w="med" len="med"/>
                    </a:lnL>
                    <a:lnR w="12700" cap="flat" cmpd="sng" algn="ctr">
                      <a:solidFill>
                        <a:srgbClr val="1C3966"/>
                      </a:solidFill>
                      <a:prstDash val="solid"/>
                      <a:round/>
                      <a:headEnd type="none" w="med" len="med"/>
                      <a:tailEnd type="none" w="med" len="med"/>
                    </a:lnR>
                    <a:lnT>
                      <a:noFill/>
                    </a:lnT>
                    <a:lnB w="12700" cap="flat" cmpd="sng" algn="ctr">
                      <a:solidFill>
                        <a:srgbClr val="E4E4E4"/>
                      </a:solidFill>
                      <a:prstDash val="solid"/>
                      <a:round/>
                      <a:headEnd type="none" w="med" len="med"/>
                      <a:tailEnd type="none" w="med" len="med"/>
                    </a:lnB>
                    <a:solidFill>
                      <a:srgbClr val="1C3966"/>
                    </a:solidFill>
                  </a:tcPr>
                </a:tc>
                <a:tc>
                  <a:txBody>
                    <a:bodyPr/>
                    <a:lstStyle/>
                    <a:p>
                      <a:pPr algn="ctr" fontAlgn="ctr"/>
                      <a:r>
                        <a:rPr lang="fr-FR" b="1">
                          <a:solidFill>
                            <a:srgbClr val="FFFFFF"/>
                          </a:solidFill>
                          <a:effectLst/>
                        </a:rPr>
                        <a:t>% d'exposition</a:t>
                      </a:r>
                    </a:p>
                  </a:txBody>
                  <a:tcPr marL="57150" marR="57150" marT="38100" marB="38100" anchor="ctr">
                    <a:lnL w="12700" cap="flat" cmpd="sng" algn="ctr">
                      <a:solidFill>
                        <a:srgbClr val="1C3966"/>
                      </a:solidFill>
                      <a:prstDash val="solid"/>
                      <a:round/>
                      <a:headEnd type="none" w="med" len="med"/>
                      <a:tailEnd type="none" w="med" len="med"/>
                    </a:lnL>
                    <a:lnR w="12700" cap="flat" cmpd="sng" algn="ctr">
                      <a:solidFill>
                        <a:srgbClr val="1C3966"/>
                      </a:solidFill>
                      <a:prstDash val="solid"/>
                      <a:round/>
                      <a:headEnd type="none" w="med" len="med"/>
                      <a:tailEnd type="none" w="med" len="med"/>
                    </a:lnR>
                    <a:lnT>
                      <a:noFill/>
                    </a:lnT>
                    <a:lnB w="12700" cap="flat" cmpd="sng" algn="ctr">
                      <a:solidFill>
                        <a:srgbClr val="E4E4E4"/>
                      </a:solidFill>
                      <a:prstDash val="solid"/>
                      <a:round/>
                      <a:headEnd type="none" w="med" len="med"/>
                      <a:tailEnd type="none" w="med" len="med"/>
                    </a:lnB>
                    <a:solidFill>
                      <a:srgbClr val="1C3966"/>
                    </a:solidFill>
                  </a:tcPr>
                </a:tc>
                <a:tc>
                  <a:txBody>
                    <a:bodyPr/>
                    <a:lstStyle/>
                    <a:p>
                      <a:pPr algn="ctr" fontAlgn="ctr"/>
                      <a:r>
                        <a:rPr lang="fr-FR" b="1" dirty="0">
                          <a:solidFill>
                            <a:srgbClr val="FFFFFF"/>
                          </a:solidFill>
                          <a:effectLst/>
                        </a:rPr>
                        <a:t>Taux moyen (</a:t>
                      </a:r>
                      <a:r>
                        <a:rPr lang="fr-FR" b="1" dirty="0" err="1">
                          <a:solidFill>
                            <a:srgbClr val="FFFFFF"/>
                          </a:solidFill>
                          <a:effectLst/>
                        </a:rPr>
                        <a:t>ExEx,Annuel</a:t>
                      </a:r>
                      <a:r>
                        <a:rPr lang="fr-FR" b="1" dirty="0">
                          <a:solidFill>
                            <a:srgbClr val="FFFFFF"/>
                          </a:solidFill>
                          <a:effectLst/>
                        </a:rPr>
                        <a:t>)</a:t>
                      </a:r>
                    </a:p>
                  </a:txBody>
                  <a:tcPr marL="57150" marR="57150" marT="38100" marB="38100" anchor="ctr">
                    <a:lnL w="12700" cap="flat" cmpd="sng" algn="ctr">
                      <a:solidFill>
                        <a:srgbClr val="1C3966"/>
                      </a:solidFill>
                      <a:prstDash val="solid"/>
                      <a:round/>
                      <a:headEnd type="none" w="med" len="med"/>
                      <a:tailEnd type="none" w="med" len="med"/>
                    </a:lnL>
                    <a:lnR w="9525" cap="flat" cmpd="sng" algn="ctr">
                      <a:solidFill>
                        <a:srgbClr val="435B81"/>
                      </a:solidFill>
                      <a:prstDash val="solid"/>
                      <a:round/>
                      <a:headEnd type="none" w="med" len="med"/>
                      <a:tailEnd type="none" w="med" len="med"/>
                    </a:lnR>
                    <a:lnT>
                      <a:noFill/>
                    </a:lnT>
                    <a:lnB w="12700" cap="flat" cmpd="sng" algn="ctr">
                      <a:solidFill>
                        <a:srgbClr val="E4E4E4"/>
                      </a:solidFill>
                      <a:prstDash val="solid"/>
                      <a:round/>
                      <a:headEnd type="none" w="med" len="med"/>
                      <a:tailEnd type="none" w="med" len="med"/>
                    </a:lnB>
                    <a:solidFill>
                      <a:srgbClr val="1C3966"/>
                    </a:solidFill>
                  </a:tcPr>
                </a:tc>
                <a:extLst>
                  <a:ext uri="{0D108BD9-81ED-4DB2-BD59-A6C34878D82A}">
                    <a16:rowId xmlns:a16="http://schemas.microsoft.com/office/drawing/2014/main" val="3280162301"/>
                  </a:ext>
                </a:extLst>
              </a:tr>
              <a:tr h="240223">
                <a:tc>
                  <a:txBody>
                    <a:bodyPr/>
                    <a:lstStyle/>
                    <a:p>
                      <a:pPr algn="ctr" fontAlgn="ctr"/>
                      <a:r>
                        <a:rPr lang="fr-FR">
                          <a:effectLst/>
                        </a:rPr>
                        <a:t>Fixe</a:t>
                      </a:r>
                    </a:p>
                  </a:txBody>
                  <a:tcPr marL="76200" marR="76200" anchor="ctr">
                    <a:lnL w="9525" cap="flat" cmpd="sng" algn="ctr">
                      <a:solidFill>
                        <a:srgbClr val="E4E4E4"/>
                      </a:solidFill>
                      <a:prstDash val="solid"/>
                      <a:round/>
                      <a:headEnd type="none" w="med" len="med"/>
                      <a:tailEnd type="none" w="med" len="med"/>
                    </a:lnL>
                    <a:lnR w="12700" cap="flat" cmpd="sng" algn="ctr">
                      <a:solidFill>
                        <a:srgbClr val="E4E4E4"/>
                      </a:solidFill>
                      <a:prstDash val="solid"/>
                      <a:round/>
                      <a:headEnd type="none" w="med" len="med"/>
                      <a:tailEnd type="none" w="med" len="med"/>
                    </a:lnR>
                    <a:lnT w="12700" cap="flat" cmpd="sng" algn="ctr">
                      <a:solidFill>
                        <a:srgbClr val="E4E4E4"/>
                      </a:solidFill>
                      <a:prstDash val="solid"/>
                      <a:round/>
                      <a:headEnd type="none" w="med" len="med"/>
                      <a:tailEnd type="none" w="med" len="med"/>
                    </a:lnT>
                    <a:lnB w="12700" cap="flat" cmpd="sng" algn="ctr">
                      <a:solidFill>
                        <a:srgbClr val="E4E4E4"/>
                      </a:solidFill>
                      <a:prstDash val="solid"/>
                      <a:round/>
                      <a:headEnd type="none" w="med" len="med"/>
                      <a:tailEnd type="none" w="med" len="med"/>
                    </a:lnB>
                    <a:solidFill>
                      <a:srgbClr val="FFFFFF"/>
                    </a:solidFill>
                  </a:tcPr>
                </a:tc>
                <a:tc>
                  <a:txBody>
                    <a:bodyPr/>
                    <a:lstStyle/>
                    <a:p>
                      <a:pPr algn="r" fontAlgn="ctr"/>
                      <a:r>
                        <a:rPr lang="fr-FR" u="none" strike="noStrike" dirty="0">
                          <a:solidFill>
                            <a:srgbClr val="1C3966"/>
                          </a:solidFill>
                          <a:effectLst/>
                          <a:hlinkClick r:id="rId2"/>
                        </a:rPr>
                        <a:t>2 802 491,16 €</a:t>
                      </a:r>
                    </a:p>
                  </a:txBody>
                  <a:tcPr marL="76200" marR="76200" anchor="ctr">
                    <a:lnL w="12700" cap="flat" cmpd="sng" algn="ctr">
                      <a:solidFill>
                        <a:srgbClr val="E4E4E4"/>
                      </a:solidFill>
                      <a:prstDash val="solid"/>
                      <a:round/>
                      <a:headEnd type="none" w="med" len="med"/>
                      <a:tailEnd type="none" w="med" len="med"/>
                    </a:lnL>
                    <a:lnR w="12700" cap="flat" cmpd="sng" algn="ctr">
                      <a:solidFill>
                        <a:srgbClr val="E4E4E4"/>
                      </a:solidFill>
                      <a:prstDash val="solid"/>
                      <a:round/>
                      <a:headEnd type="none" w="med" len="med"/>
                      <a:tailEnd type="none" w="med" len="med"/>
                    </a:lnR>
                    <a:lnT w="12700" cap="flat" cmpd="sng" algn="ctr">
                      <a:solidFill>
                        <a:srgbClr val="E4E4E4"/>
                      </a:solidFill>
                      <a:prstDash val="solid"/>
                      <a:round/>
                      <a:headEnd type="none" w="med" len="med"/>
                      <a:tailEnd type="none" w="med" len="med"/>
                    </a:lnT>
                    <a:lnB w="12700" cap="flat" cmpd="sng" algn="ctr">
                      <a:solidFill>
                        <a:srgbClr val="E4E4E4"/>
                      </a:solidFill>
                      <a:prstDash val="solid"/>
                      <a:round/>
                      <a:headEnd type="none" w="med" len="med"/>
                      <a:tailEnd type="none" w="med" len="med"/>
                    </a:lnB>
                    <a:solidFill>
                      <a:srgbClr val="FFFFFF"/>
                    </a:solidFill>
                  </a:tcPr>
                </a:tc>
                <a:tc>
                  <a:txBody>
                    <a:bodyPr/>
                    <a:lstStyle/>
                    <a:p>
                      <a:pPr algn="ctr" fontAlgn="ctr"/>
                      <a:r>
                        <a:rPr lang="fr-FR" u="none" strike="noStrike">
                          <a:solidFill>
                            <a:srgbClr val="1C3966"/>
                          </a:solidFill>
                          <a:effectLst/>
                          <a:hlinkClick r:id="rId2"/>
                        </a:rPr>
                        <a:t>62.09 %</a:t>
                      </a:r>
                    </a:p>
                  </a:txBody>
                  <a:tcPr marL="76200" marR="76200" anchor="ctr">
                    <a:lnL w="12700" cap="flat" cmpd="sng" algn="ctr">
                      <a:solidFill>
                        <a:srgbClr val="E4E4E4"/>
                      </a:solidFill>
                      <a:prstDash val="solid"/>
                      <a:round/>
                      <a:headEnd type="none" w="med" len="med"/>
                      <a:tailEnd type="none" w="med" len="med"/>
                    </a:lnL>
                    <a:lnR w="12700" cap="flat" cmpd="sng" algn="ctr">
                      <a:solidFill>
                        <a:srgbClr val="E4E4E4"/>
                      </a:solidFill>
                      <a:prstDash val="solid"/>
                      <a:round/>
                      <a:headEnd type="none" w="med" len="med"/>
                      <a:tailEnd type="none" w="med" len="med"/>
                    </a:lnR>
                    <a:lnT w="12700" cap="flat" cmpd="sng" algn="ctr">
                      <a:solidFill>
                        <a:srgbClr val="E4E4E4"/>
                      </a:solidFill>
                      <a:prstDash val="solid"/>
                      <a:round/>
                      <a:headEnd type="none" w="med" len="med"/>
                      <a:tailEnd type="none" w="med" len="med"/>
                    </a:lnT>
                    <a:lnB w="12700" cap="flat" cmpd="sng" algn="ctr">
                      <a:solidFill>
                        <a:srgbClr val="E4E4E4"/>
                      </a:solidFill>
                      <a:prstDash val="solid"/>
                      <a:round/>
                      <a:headEnd type="none" w="med" len="med"/>
                      <a:tailEnd type="none" w="med" len="med"/>
                    </a:lnB>
                    <a:solidFill>
                      <a:srgbClr val="FFFFFF"/>
                    </a:solidFill>
                  </a:tcPr>
                </a:tc>
                <a:tc>
                  <a:txBody>
                    <a:bodyPr/>
                    <a:lstStyle/>
                    <a:p>
                      <a:pPr algn="ctr" fontAlgn="ctr"/>
                      <a:r>
                        <a:rPr lang="fr-FR" u="none" strike="noStrike">
                          <a:solidFill>
                            <a:srgbClr val="1C3966"/>
                          </a:solidFill>
                          <a:effectLst/>
                          <a:hlinkClick r:id="rId2"/>
                        </a:rPr>
                        <a:t>2.25 %</a:t>
                      </a:r>
                    </a:p>
                  </a:txBody>
                  <a:tcPr marL="76200" marR="76200" anchor="ctr">
                    <a:lnL w="12700"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2700" cap="flat" cmpd="sng" algn="ctr">
                      <a:solidFill>
                        <a:srgbClr val="E4E4E4"/>
                      </a:solidFill>
                      <a:prstDash val="solid"/>
                      <a:round/>
                      <a:headEnd type="none" w="med" len="med"/>
                      <a:tailEnd type="none" w="med" len="med"/>
                    </a:lnT>
                    <a:lnB w="12700" cap="flat" cmpd="sng" algn="ctr">
                      <a:solidFill>
                        <a:srgbClr val="E4E4E4"/>
                      </a:solidFill>
                      <a:prstDash val="solid"/>
                      <a:round/>
                      <a:headEnd type="none" w="med" len="med"/>
                      <a:tailEnd type="none" w="med" len="med"/>
                    </a:lnB>
                    <a:solidFill>
                      <a:srgbClr val="FFFFFF"/>
                    </a:solidFill>
                  </a:tcPr>
                </a:tc>
                <a:extLst>
                  <a:ext uri="{0D108BD9-81ED-4DB2-BD59-A6C34878D82A}">
                    <a16:rowId xmlns:a16="http://schemas.microsoft.com/office/drawing/2014/main" val="3332970626"/>
                  </a:ext>
                </a:extLst>
              </a:tr>
              <a:tr h="240223">
                <a:tc>
                  <a:txBody>
                    <a:bodyPr/>
                    <a:lstStyle/>
                    <a:p>
                      <a:pPr algn="ctr" fontAlgn="ctr"/>
                      <a:r>
                        <a:rPr lang="fr-FR">
                          <a:effectLst/>
                        </a:rPr>
                        <a:t>Variable</a:t>
                      </a:r>
                    </a:p>
                  </a:txBody>
                  <a:tcPr marL="76200" marR="76200" anchor="ctr">
                    <a:lnL w="9525" cap="flat" cmpd="sng" algn="ctr">
                      <a:solidFill>
                        <a:srgbClr val="E4E4E4"/>
                      </a:solidFill>
                      <a:prstDash val="solid"/>
                      <a:round/>
                      <a:headEnd type="none" w="med" len="med"/>
                      <a:tailEnd type="none" w="med" len="med"/>
                    </a:lnL>
                    <a:lnR w="12700" cap="flat" cmpd="sng" algn="ctr">
                      <a:solidFill>
                        <a:srgbClr val="E4E4E4"/>
                      </a:solidFill>
                      <a:prstDash val="solid"/>
                      <a:round/>
                      <a:headEnd type="none" w="med" len="med"/>
                      <a:tailEnd type="none" w="med" len="med"/>
                    </a:lnR>
                    <a:lnT w="12700" cap="flat" cmpd="sng" algn="ctr">
                      <a:solidFill>
                        <a:srgbClr val="E4E4E4"/>
                      </a:solidFill>
                      <a:prstDash val="solid"/>
                      <a:round/>
                      <a:headEnd type="none" w="med" len="med"/>
                      <a:tailEnd type="none" w="med" len="med"/>
                    </a:lnT>
                    <a:lnB w="12700" cap="flat" cmpd="sng" algn="ctr">
                      <a:solidFill>
                        <a:srgbClr val="E4E4E4"/>
                      </a:solidFill>
                      <a:prstDash val="solid"/>
                      <a:round/>
                      <a:headEnd type="none" w="med" len="med"/>
                      <a:tailEnd type="none" w="med" len="med"/>
                    </a:lnB>
                    <a:solidFill>
                      <a:srgbClr val="FFFFFF"/>
                    </a:solidFill>
                  </a:tcPr>
                </a:tc>
                <a:tc>
                  <a:txBody>
                    <a:bodyPr/>
                    <a:lstStyle/>
                    <a:p>
                      <a:pPr algn="r" fontAlgn="ctr"/>
                      <a:r>
                        <a:rPr lang="fr-FR" u="none" strike="noStrike" dirty="0">
                          <a:solidFill>
                            <a:srgbClr val="1C3966"/>
                          </a:solidFill>
                          <a:effectLst/>
                          <a:hlinkClick r:id="rId3"/>
                        </a:rPr>
                        <a:t>1 027 142,54 €</a:t>
                      </a:r>
                    </a:p>
                  </a:txBody>
                  <a:tcPr marL="76200" marR="76200" anchor="ctr">
                    <a:lnL w="12700" cap="flat" cmpd="sng" algn="ctr">
                      <a:solidFill>
                        <a:srgbClr val="E4E4E4"/>
                      </a:solidFill>
                      <a:prstDash val="solid"/>
                      <a:round/>
                      <a:headEnd type="none" w="med" len="med"/>
                      <a:tailEnd type="none" w="med" len="med"/>
                    </a:lnL>
                    <a:lnR w="12700" cap="flat" cmpd="sng" algn="ctr">
                      <a:solidFill>
                        <a:srgbClr val="E4E4E4"/>
                      </a:solidFill>
                      <a:prstDash val="solid"/>
                      <a:round/>
                      <a:headEnd type="none" w="med" len="med"/>
                      <a:tailEnd type="none" w="med" len="med"/>
                    </a:lnR>
                    <a:lnT w="12700" cap="flat" cmpd="sng" algn="ctr">
                      <a:solidFill>
                        <a:srgbClr val="E4E4E4"/>
                      </a:solidFill>
                      <a:prstDash val="solid"/>
                      <a:round/>
                      <a:headEnd type="none" w="med" len="med"/>
                      <a:tailEnd type="none" w="med" len="med"/>
                    </a:lnT>
                    <a:lnB w="12700" cap="flat" cmpd="sng" algn="ctr">
                      <a:solidFill>
                        <a:srgbClr val="E4E4E4"/>
                      </a:solidFill>
                      <a:prstDash val="solid"/>
                      <a:round/>
                      <a:headEnd type="none" w="med" len="med"/>
                      <a:tailEnd type="none" w="med" len="med"/>
                    </a:lnB>
                    <a:solidFill>
                      <a:srgbClr val="FFFFFF"/>
                    </a:solidFill>
                  </a:tcPr>
                </a:tc>
                <a:tc>
                  <a:txBody>
                    <a:bodyPr/>
                    <a:lstStyle/>
                    <a:p>
                      <a:pPr algn="ctr" fontAlgn="ctr"/>
                      <a:r>
                        <a:rPr lang="fr-FR" u="none" strike="noStrike" dirty="0">
                          <a:solidFill>
                            <a:srgbClr val="1C3966"/>
                          </a:solidFill>
                          <a:effectLst/>
                          <a:hlinkClick r:id="rId3"/>
                        </a:rPr>
                        <a:t>22.76 %</a:t>
                      </a:r>
                    </a:p>
                  </a:txBody>
                  <a:tcPr marL="76200" marR="76200" anchor="ctr">
                    <a:lnL w="12700" cap="flat" cmpd="sng" algn="ctr">
                      <a:solidFill>
                        <a:srgbClr val="E4E4E4"/>
                      </a:solidFill>
                      <a:prstDash val="solid"/>
                      <a:round/>
                      <a:headEnd type="none" w="med" len="med"/>
                      <a:tailEnd type="none" w="med" len="med"/>
                    </a:lnL>
                    <a:lnR w="12700" cap="flat" cmpd="sng" algn="ctr">
                      <a:solidFill>
                        <a:srgbClr val="E4E4E4"/>
                      </a:solidFill>
                      <a:prstDash val="solid"/>
                      <a:round/>
                      <a:headEnd type="none" w="med" len="med"/>
                      <a:tailEnd type="none" w="med" len="med"/>
                    </a:lnR>
                    <a:lnT w="12700" cap="flat" cmpd="sng" algn="ctr">
                      <a:solidFill>
                        <a:srgbClr val="E4E4E4"/>
                      </a:solidFill>
                      <a:prstDash val="solid"/>
                      <a:round/>
                      <a:headEnd type="none" w="med" len="med"/>
                      <a:tailEnd type="none" w="med" len="med"/>
                    </a:lnT>
                    <a:lnB w="12700" cap="flat" cmpd="sng" algn="ctr">
                      <a:solidFill>
                        <a:srgbClr val="E4E4E4"/>
                      </a:solidFill>
                      <a:prstDash val="solid"/>
                      <a:round/>
                      <a:headEnd type="none" w="med" len="med"/>
                      <a:tailEnd type="none" w="med" len="med"/>
                    </a:lnB>
                    <a:solidFill>
                      <a:srgbClr val="FFFFFF"/>
                    </a:solidFill>
                  </a:tcPr>
                </a:tc>
                <a:tc>
                  <a:txBody>
                    <a:bodyPr/>
                    <a:lstStyle/>
                    <a:p>
                      <a:pPr algn="ctr" fontAlgn="ctr"/>
                      <a:r>
                        <a:rPr lang="fr-FR" u="none" strike="noStrike">
                          <a:solidFill>
                            <a:srgbClr val="1C3966"/>
                          </a:solidFill>
                          <a:effectLst/>
                          <a:hlinkClick r:id="rId3"/>
                        </a:rPr>
                        <a:t>0.00 %</a:t>
                      </a:r>
                    </a:p>
                  </a:txBody>
                  <a:tcPr marL="76200" marR="76200" anchor="ctr">
                    <a:lnL w="12700"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2700" cap="flat" cmpd="sng" algn="ctr">
                      <a:solidFill>
                        <a:srgbClr val="E4E4E4"/>
                      </a:solidFill>
                      <a:prstDash val="solid"/>
                      <a:round/>
                      <a:headEnd type="none" w="med" len="med"/>
                      <a:tailEnd type="none" w="med" len="med"/>
                    </a:lnT>
                    <a:lnB w="12700" cap="flat" cmpd="sng" algn="ctr">
                      <a:solidFill>
                        <a:srgbClr val="E4E4E4"/>
                      </a:solidFill>
                      <a:prstDash val="solid"/>
                      <a:round/>
                      <a:headEnd type="none" w="med" len="med"/>
                      <a:tailEnd type="none" w="med" len="med"/>
                    </a:lnB>
                    <a:solidFill>
                      <a:srgbClr val="FFFFFF"/>
                    </a:solidFill>
                  </a:tcPr>
                </a:tc>
                <a:extLst>
                  <a:ext uri="{0D108BD9-81ED-4DB2-BD59-A6C34878D82A}">
                    <a16:rowId xmlns:a16="http://schemas.microsoft.com/office/drawing/2014/main" val="3690527438"/>
                  </a:ext>
                </a:extLst>
              </a:tr>
              <a:tr h="240223">
                <a:tc>
                  <a:txBody>
                    <a:bodyPr/>
                    <a:lstStyle/>
                    <a:p>
                      <a:pPr algn="ctr" fontAlgn="ctr"/>
                      <a:r>
                        <a:rPr lang="fr-FR">
                          <a:effectLst/>
                        </a:rPr>
                        <a:t>Livret A</a:t>
                      </a:r>
                    </a:p>
                  </a:txBody>
                  <a:tcPr marL="76200" marR="76200" anchor="ctr">
                    <a:lnL w="9525" cap="flat" cmpd="sng" algn="ctr">
                      <a:solidFill>
                        <a:srgbClr val="E4E4E4"/>
                      </a:solidFill>
                      <a:prstDash val="solid"/>
                      <a:round/>
                      <a:headEnd type="none" w="med" len="med"/>
                      <a:tailEnd type="none" w="med" len="med"/>
                    </a:lnL>
                    <a:lnR w="12700" cap="flat" cmpd="sng" algn="ctr">
                      <a:solidFill>
                        <a:srgbClr val="E4E4E4"/>
                      </a:solidFill>
                      <a:prstDash val="solid"/>
                      <a:round/>
                      <a:headEnd type="none" w="med" len="med"/>
                      <a:tailEnd type="none" w="med" len="med"/>
                    </a:lnR>
                    <a:lnT w="12700" cap="flat" cmpd="sng" algn="ctr">
                      <a:solidFill>
                        <a:srgbClr val="E4E4E4"/>
                      </a:solidFill>
                      <a:prstDash val="solid"/>
                      <a:round/>
                      <a:headEnd type="none" w="med" len="med"/>
                      <a:tailEnd type="none" w="med" len="med"/>
                    </a:lnT>
                    <a:lnB w="12700" cap="flat" cmpd="sng" algn="ctr">
                      <a:solidFill>
                        <a:srgbClr val="E4E4E4"/>
                      </a:solidFill>
                      <a:prstDash val="solid"/>
                      <a:round/>
                      <a:headEnd type="none" w="med" len="med"/>
                      <a:tailEnd type="none" w="med" len="med"/>
                    </a:lnB>
                    <a:solidFill>
                      <a:srgbClr val="FFFFFF"/>
                    </a:solidFill>
                  </a:tcPr>
                </a:tc>
                <a:tc>
                  <a:txBody>
                    <a:bodyPr/>
                    <a:lstStyle/>
                    <a:p>
                      <a:pPr algn="r" fontAlgn="ctr"/>
                      <a:r>
                        <a:rPr lang="fr-FR" u="none" strike="noStrike">
                          <a:solidFill>
                            <a:srgbClr val="1C3966"/>
                          </a:solidFill>
                          <a:effectLst/>
                          <a:hlinkClick r:id="rId4"/>
                        </a:rPr>
                        <a:t>683 900,00 €</a:t>
                      </a:r>
                    </a:p>
                  </a:txBody>
                  <a:tcPr marL="76200" marR="76200" anchor="ctr">
                    <a:lnL w="12700" cap="flat" cmpd="sng" algn="ctr">
                      <a:solidFill>
                        <a:srgbClr val="E4E4E4"/>
                      </a:solidFill>
                      <a:prstDash val="solid"/>
                      <a:round/>
                      <a:headEnd type="none" w="med" len="med"/>
                      <a:tailEnd type="none" w="med" len="med"/>
                    </a:lnL>
                    <a:lnR w="12700" cap="flat" cmpd="sng" algn="ctr">
                      <a:solidFill>
                        <a:srgbClr val="E4E4E4"/>
                      </a:solidFill>
                      <a:prstDash val="solid"/>
                      <a:round/>
                      <a:headEnd type="none" w="med" len="med"/>
                      <a:tailEnd type="none" w="med" len="med"/>
                    </a:lnR>
                    <a:lnT w="12700" cap="flat" cmpd="sng" algn="ctr">
                      <a:solidFill>
                        <a:srgbClr val="E4E4E4"/>
                      </a:solidFill>
                      <a:prstDash val="solid"/>
                      <a:round/>
                      <a:headEnd type="none" w="med" len="med"/>
                      <a:tailEnd type="none" w="med" len="med"/>
                    </a:lnT>
                    <a:lnB w="12700" cap="flat" cmpd="sng" algn="ctr">
                      <a:solidFill>
                        <a:srgbClr val="E4E4E4"/>
                      </a:solidFill>
                      <a:prstDash val="solid"/>
                      <a:round/>
                      <a:headEnd type="none" w="med" len="med"/>
                      <a:tailEnd type="none" w="med" len="med"/>
                    </a:lnB>
                    <a:solidFill>
                      <a:srgbClr val="FFFFFF"/>
                    </a:solidFill>
                  </a:tcPr>
                </a:tc>
                <a:tc>
                  <a:txBody>
                    <a:bodyPr/>
                    <a:lstStyle/>
                    <a:p>
                      <a:pPr algn="ctr" fontAlgn="ctr"/>
                      <a:r>
                        <a:rPr lang="fr-FR" u="none" strike="noStrike" dirty="0">
                          <a:solidFill>
                            <a:srgbClr val="1C3966"/>
                          </a:solidFill>
                          <a:effectLst/>
                          <a:hlinkClick r:id="rId4"/>
                        </a:rPr>
                        <a:t>15.15 %</a:t>
                      </a:r>
                    </a:p>
                  </a:txBody>
                  <a:tcPr marL="76200" marR="76200" anchor="ctr">
                    <a:lnL w="12700" cap="flat" cmpd="sng" algn="ctr">
                      <a:solidFill>
                        <a:srgbClr val="E4E4E4"/>
                      </a:solidFill>
                      <a:prstDash val="solid"/>
                      <a:round/>
                      <a:headEnd type="none" w="med" len="med"/>
                      <a:tailEnd type="none" w="med" len="med"/>
                    </a:lnL>
                    <a:lnR w="12700" cap="flat" cmpd="sng" algn="ctr">
                      <a:solidFill>
                        <a:srgbClr val="E4E4E4"/>
                      </a:solidFill>
                      <a:prstDash val="solid"/>
                      <a:round/>
                      <a:headEnd type="none" w="med" len="med"/>
                      <a:tailEnd type="none" w="med" len="med"/>
                    </a:lnR>
                    <a:lnT w="12700" cap="flat" cmpd="sng" algn="ctr">
                      <a:solidFill>
                        <a:srgbClr val="E4E4E4"/>
                      </a:solidFill>
                      <a:prstDash val="solid"/>
                      <a:round/>
                      <a:headEnd type="none" w="med" len="med"/>
                      <a:tailEnd type="none" w="med" len="med"/>
                    </a:lnT>
                    <a:lnB w="12700" cap="flat" cmpd="sng" algn="ctr">
                      <a:solidFill>
                        <a:srgbClr val="E4E4E4"/>
                      </a:solidFill>
                      <a:prstDash val="solid"/>
                      <a:round/>
                      <a:headEnd type="none" w="med" len="med"/>
                      <a:tailEnd type="none" w="med" len="med"/>
                    </a:lnB>
                    <a:solidFill>
                      <a:srgbClr val="FFFFFF"/>
                    </a:solidFill>
                  </a:tcPr>
                </a:tc>
                <a:tc>
                  <a:txBody>
                    <a:bodyPr/>
                    <a:lstStyle/>
                    <a:p>
                      <a:pPr algn="ctr" fontAlgn="ctr"/>
                      <a:r>
                        <a:rPr lang="fr-FR" u="none" strike="noStrike" dirty="0">
                          <a:solidFill>
                            <a:srgbClr val="1C3966"/>
                          </a:solidFill>
                          <a:effectLst/>
                          <a:hlinkClick r:id="rId4"/>
                        </a:rPr>
                        <a:t>1.50 %</a:t>
                      </a:r>
                    </a:p>
                  </a:txBody>
                  <a:tcPr marL="76200" marR="76200" anchor="ctr">
                    <a:lnL w="12700"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2700" cap="flat" cmpd="sng" algn="ctr">
                      <a:solidFill>
                        <a:srgbClr val="E4E4E4"/>
                      </a:solidFill>
                      <a:prstDash val="solid"/>
                      <a:round/>
                      <a:headEnd type="none" w="med" len="med"/>
                      <a:tailEnd type="none" w="med" len="med"/>
                    </a:lnT>
                    <a:lnB w="12700" cap="flat" cmpd="sng" algn="ctr">
                      <a:solidFill>
                        <a:srgbClr val="E4E4E4"/>
                      </a:solidFill>
                      <a:prstDash val="solid"/>
                      <a:round/>
                      <a:headEnd type="none" w="med" len="med"/>
                      <a:tailEnd type="none" w="med" len="med"/>
                    </a:lnB>
                    <a:solidFill>
                      <a:srgbClr val="FFFFFF"/>
                    </a:solidFill>
                  </a:tcPr>
                </a:tc>
                <a:extLst>
                  <a:ext uri="{0D108BD9-81ED-4DB2-BD59-A6C34878D82A}">
                    <a16:rowId xmlns:a16="http://schemas.microsoft.com/office/drawing/2014/main" val="1258878591"/>
                  </a:ext>
                </a:extLst>
              </a:tr>
              <a:tr h="420390">
                <a:tc>
                  <a:txBody>
                    <a:bodyPr/>
                    <a:lstStyle/>
                    <a:p>
                      <a:pPr algn="ctr" fontAlgn="ctr"/>
                      <a:r>
                        <a:rPr lang="fr-FR" b="1">
                          <a:effectLst/>
                        </a:rPr>
                        <a:t>Ensemble des risques</a:t>
                      </a:r>
                    </a:p>
                  </a:txBody>
                  <a:tcPr marL="76200" marR="76200" anchor="ctr">
                    <a:lnL w="9525" cap="flat" cmpd="sng" algn="ctr">
                      <a:solidFill>
                        <a:srgbClr val="E4E4E4"/>
                      </a:solidFill>
                      <a:prstDash val="solid"/>
                      <a:round/>
                      <a:headEnd type="none" w="med" len="med"/>
                      <a:tailEnd type="none" w="med" len="med"/>
                    </a:lnL>
                    <a:lnR w="12700" cap="flat" cmpd="sng" algn="ctr">
                      <a:solidFill>
                        <a:srgbClr val="E4E4E4"/>
                      </a:solidFill>
                      <a:prstDash val="solid"/>
                      <a:round/>
                      <a:headEnd type="none" w="med" len="med"/>
                      <a:tailEnd type="none" w="med" len="med"/>
                    </a:lnR>
                    <a:lnT w="12700" cap="flat" cmpd="sng" algn="ctr">
                      <a:solidFill>
                        <a:srgbClr val="E4E4E4"/>
                      </a:solidFill>
                      <a:prstDash val="solid"/>
                      <a:round/>
                      <a:headEnd type="none" w="med" len="med"/>
                      <a:tailEnd type="none" w="med" len="med"/>
                    </a:lnT>
                    <a:lnB w="9525" cap="flat" cmpd="sng" algn="ctr">
                      <a:solidFill>
                        <a:srgbClr val="E4E4E4"/>
                      </a:solidFill>
                      <a:prstDash val="solid"/>
                      <a:round/>
                      <a:headEnd type="none" w="med" len="med"/>
                      <a:tailEnd type="none" w="med" len="med"/>
                    </a:lnB>
                    <a:solidFill>
                      <a:srgbClr val="ECECEC"/>
                    </a:solidFill>
                  </a:tcPr>
                </a:tc>
                <a:tc>
                  <a:txBody>
                    <a:bodyPr/>
                    <a:lstStyle/>
                    <a:p>
                      <a:pPr algn="r" fontAlgn="ctr"/>
                      <a:r>
                        <a:rPr lang="fr-FR" u="none" strike="noStrike">
                          <a:solidFill>
                            <a:srgbClr val="1C3966"/>
                          </a:solidFill>
                          <a:effectLst/>
                          <a:hlinkClick r:id="rId5"/>
                        </a:rPr>
                        <a:t>4 513 533,70 €</a:t>
                      </a:r>
                    </a:p>
                  </a:txBody>
                  <a:tcPr marL="76200" marR="76200" anchor="ctr">
                    <a:lnL w="12700" cap="flat" cmpd="sng" algn="ctr">
                      <a:solidFill>
                        <a:srgbClr val="E4E4E4"/>
                      </a:solidFill>
                      <a:prstDash val="solid"/>
                      <a:round/>
                      <a:headEnd type="none" w="med" len="med"/>
                      <a:tailEnd type="none" w="med" len="med"/>
                    </a:lnL>
                    <a:lnR w="12700" cap="flat" cmpd="sng" algn="ctr">
                      <a:solidFill>
                        <a:srgbClr val="E4E4E4"/>
                      </a:solidFill>
                      <a:prstDash val="solid"/>
                      <a:round/>
                      <a:headEnd type="none" w="med" len="med"/>
                      <a:tailEnd type="none" w="med" len="med"/>
                    </a:lnR>
                    <a:lnT w="12700" cap="flat" cmpd="sng" algn="ctr">
                      <a:solidFill>
                        <a:srgbClr val="E4E4E4"/>
                      </a:solidFill>
                      <a:prstDash val="solid"/>
                      <a:round/>
                      <a:headEnd type="none" w="med" len="med"/>
                      <a:tailEnd type="none" w="med" len="med"/>
                    </a:lnT>
                    <a:lnB w="9525" cap="flat" cmpd="sng" algn="ctr">
                      <a:solidFill>
                        <a:srgbClr val="E4E4E4"/>
                      </a:solidFill>
                      <a:prstDash val="solid"/>
                      <a:round/>
                      <a:headEnd type="none" w="med" len="med"/>
                      <a:tailEnd type="none" w="med" len="med"/>
                    </a:lnB>
                    <a:solidFill>
                      <a:srgbClr val="ECECEC"/>
                    </a:solidFill>
                  </a:tcPr>
                </a:tc>
                <a:tc>
                  <a:txBody>
                    <a:bodyPr/>
                    <a:lstStyle/>
                    <a:p>
                      <a:pPr algn="ctr" fontAlgn="ctr"/>
                      <a:r>
                        <a:rPr lang="fr-FR" u="none" strike="noStrike" dirty="0">
                          <a:solidFill>
                            <a:srgbClr val="1C3966"/>
                          </a:solidFill>
                          <a:effectLst/>
                          <a:hlinkClick r:id="rId5"/>
                        </a:rPr>
                        <a:t>100.00 %</a:t>
                      </a:r>
                    </a:p>
                  </a:txBody>
                  <a:tcPr marL="76200" marR="76200" anchor="ctr">
                    <a:lnL w="12700" cap="flat" cmpd="sng" algn="ctr">
                      <a:solidFill>
                        <a:srgbClr val="E4E4E4"/>
                      </a:solidFill>
                      <a:prstDash val="solid"/>
                      <a:round/>
                      <a:headEnd type="none" w="med" len="med"/>
                      <a:tailEnd type="none" w="med" len="med"/>
                    </a:lnL>
                    <a:lnR w="12700" cap="flat" cmpd="sng" algn="ctr">
                      <a:solidFill>
                        <a:srgbClr val="E4E4E4"/>
                      </a:solidFill>
                      <a:prstDash val="solid"/>
                      <a:round/>
                      <a:headEnd type="none" w="med" len="med"/>
                      <a:tailEnd type="none" w="med" len="med"/>
                    </a:lnR>
                    <a:lnT w="12700" cap="flat" cmpd="sng" algn="ctr">
                      <a:solidFill>
                        <a:srgbClr val="E4E4E4"/>
                      </a:solidFill>
                      <a:prstDash val="solid"/>
                      <a:round/>
                      <a:headEnd type="none" w="med" len="med"/>
                      <a:tailEnd type="none" w="med" len="med"/>
                    </a:lnT>
                    <a:lnB w="9525" cap="flat" cmpd="sng" algn="ctr">
                      <a:solidFill>
                        <a:srgbClr val="E4E4E4"/>
                      </a:solidFill>
                      <a:prstDash val="solid"/>
                      <a:round/>
                      <a:headEnd type="none" w="med" len="med"/>
                      <a:tailEnd type="none" w="med" len="med"/>
                    </a:lnB>
                    <a:solidFill>
                      <a:srgbClr val="ECECEC"/>
                    </a:solidFill>
                  </a:tcPr>
                </a:tc>
                <a:tc>
                  <a:txBody>
                    <a:bodyPr/>
                    <a:lstStyle/>
                    <a:p>
                      <a:pPr algn="ctr" fontAlgn="ctr"/>
                      <a:r>
                        <a:rPr lang="fr-FR" u="none" strike="noStrike" dirty="0">
                          <a:solidFill>
                            <a:srgbClr val="1C3966"/>
                          </a:solidFill>
                          <a:effectLst/>
                          <a:hlinkClick r:id="rId5"/>
                        </a:rPr>
                        <a:t>1.63 %</a:t>
                      </a:r>
                    </a:p>
                  </a:txBody>
                  <a:tcPr marL="76200" marR="76200" anchor="ctr">
                    <a:lnL w="12700" cap="flat" cmpd="sng" algn="ctr">
                      <a:solidFill>
                        <a:srgbClr val="E4E4E4"/>
                      </a:solidFill>
                      <a:prstDash val="solid"/>
                      <a:round/>
                      <a:headEnd type="none" w="med" len="med"/>
                      <a:tailEnd type="none" w="med" len="med"/>
                    </a:lnL>
                    <a:lnR w="9525" cap="flat" cmpd="sng" algn="ctr">
                      <a:solidFill>
                        <a:srgbClr val="E4E4E4"/>
                      </a:solidFill>
                      <a:prstDash val="solid"/>
                      <a:round/>
                      <a:headEnd type="none" w="med" len="med"/>
                      <a:tailEnd type="none" w="med" len="med"/>
                    </a:lnR>
                    <a:lnT w="12700" cap="flat" cmpd="sng" algn="ctr">
                      <a:solidFill>
                        <a:srgbClr val="E4E4E4"/>
                      </a:solidFill>
                      <a:prstDash val="solid"/>
                      <a:round/>
                      <a:headEnd type="none" w="med" len="med"/>
                      <a:tailEnd type="none" w="med" len="med"/>
                    </a:lnT>
                    <a:lnB w="9525" cap="flat" cmpd="sng" algn="ctr">
                      <a:solidFill>
                        <a:srgbClr val="E4E4E4"/>
                      </a:solidFill>
                      <a:prstDash val="solid"/>
                      <a:round/>
                      <a:headEnd type="none" w="med" len="med"/>
                      <a:tailEnd type="none" w="med" len="med"/>
                    </a:lnB>
                    <a:solidFill>
                      <a:srgbClr val="ECECEC"/>
                    </a:solidFill>
                  </a:tcPr>
                </a:tc>
                <a:extLst>
                  <a:ext uri="{0D108BD9-81ED-4DB2-BD59-A6C34878D82A}">
                    <a16:rowId xmlns:a16="http://schemas.microsoft.com/office/drawing/2014/main" val="567731258"/>
                  </a:ext>
                </a:extLst>
              </a:tr>
            </a:tbl>
          </a:graphicData>
        </a:graphic>
      </p:graphicFrame>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6179" y="3603654"/>
            <a:ext cx="6660297" cy="2664118"/>
          </a:xfrm>
          <a:prstGeom prst="rect">
            <a:avLst/>
          </a:prstGeom>
        </p:spPr>
      </p:pic>
    </p:spTree>
    <p:extLst>
      <p:ext uri="{BB962C8B-B14F-4D97-AF65-F5344CB8AC3E}">
        <p14:creationId xmlns:p14="http://schemas.microsoft.com/office/powerpoint/2010/main" val="4048112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347569"/>
          </a:xfrm>
        </p:spPr>
        <p:txBody>
          <a:bodyPr>
            <a:normAutofit fontScale="90000"/>
          </a:bodyPr>
          <a:lstStyle/>
          <a:p>
            <a:r>
              <a:rPr lang="fr-FR" dirty="0"/>
              <a:t> </a:t>
            </a:r>
          </a:p>
        </p:txBody>
      </p:sp>
      <p:sp>
        <p:nvSpPr>
          <p:cNvPr id="4" name="Espace réservé de la date 3"/>
          <p:cNvSpPr>
            <a:spLocks noGrp="1"/>
          </p:cNvSpPr>
          <p:nvPr>
            <p:ph type="dt" sz="half" idx="10"/>
          </p:nvPr>
        </p:nvSpPr>
        <p:spPr/>
        <p:txBody>
          <a:bodyPr/>
          <a:lstStyle/>
          <a:p>
            <a:fld id="{A18A420F-F212-452C-80D1-C6F9389E5A72}" type="datetime2">
              <a:rPr lang="fr-FR" smtClean="0"/>
              <a:t>vendredi 26 février 2021</a:t>
            </a:fld>
            <a:endParaRPr lang="fr-FR" dirty="0"/>
          </a:p>
        </p:txBody>
      </p:sp>
      <p:sp>
        <p:nvSpPr>
          <p:cNvPr id="5" name="Espace réservé du pied de page 4"/>
          <p:cNvSpPr>
            <a:spLocks noGrp="1"/>
          </p:cNvSpPr>
          <p:nvPr>
            <p:ph type="ftr" sz="quarter" idx="11"/>
          </p:nvPr>
        </p:nvSpPr>
        <p:spPr/>
        <p:txBody>
          <a:bodyPr/>
          <a:lstStyle/>
          <a:p>
            <a:r>
              <a:rPr lang="fr-FR"/>
              <a:t>R.O.B. 2021</a:t>
            </a:r>
            <a:endParaRPr lang="fr-FR" dirty="0"/>
          </a:p>
        </p:txBody>
      </p:sp>
      <p:sp>
        <p:nvSpPr>
          <p:cNvPr id="6" name="Espace réservé du numéro de diapositive 5"/>
          <p:cNvSpPr>
            <a:spLocks noGrp="1"/>
          </p:cNvSpPr>
          <p:nvPr>
            <p:ph type="sldNum" sz="quarter" idx="12"/>
          </p:nvPr>
        </p:nvSpPr>
        <p:spPr/>
        <p:txBody>
          <a:bodyPr/>
          <a:lstStyle/>
          <a:p>
            <a:fld id="{13DEEDC0-82B3-4E10-9A3F-129451AFC2F1}" type="slidenum">
              <a:rPr lang="fr-FR" smtClean="0"/>
              <a:pPr/>
              <a:t>27</a:t>
            </a:fld>
            <a:endParaRPr lang="fr-FR"/>
          </a:p>
        </p:txBody>
      </p:sp>
      <p:sp>
        <p:nvSpPr>
          <p:cNvPr id="8" name="AutoShape 2" hidden="1"/>
          <p:cNvSpPr>
            <a:spLocks noSelect="1" noChangeAspect="1" noChangeArrowheads="1"/>
          </p:cNvSpPr>
          <p:nvPr/>
        </p:nvSpPr>
        <p:spPr bwMode="auto">
          <a:xfrm>
            <a:off x="2452688" y="2598738"/>
            <a:ext cx="635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Espace réservé du contenu 8"/>
          <p:cNvSpPr>
            <a:spLocks noGrp="1"/>
          </p:cNvSpPr>
          <p:nvPr>
            <p:ph idx="1"/>
          </p:nvPr>
        </p:nvSpPr>
        <p:spPr/>
        <p:txBody>
          <a:bodyPr/>
          <a:lstStyle/>
          <a:p>
            <a:r>
              <a:rPr lang="fr-FR" dirty="0"/>
              <a:t> </a:t>
            </a:r>
          </a:p>
        </p:txBody>
      </p:sp>
      <p:graphicFrame>
        <p:nvGraphicFramePr>
          <p:cNvPr id="10" name="Objet 9"/>
          <p:cNvGraphicFramePr>
            <a:graphicFrameLocks noChangeAspect="1"/>
          </p:cNvGraphicFramePr>
          <p:nvPr>
            <p:extLst>
              <p:ext uri="{D42A27DB-BD31-4B8C-83A1-F6EECF244321}">
                <p14:modId xmlns:p14="http://schemas.microsoft.com/office/powerpoint/2010/main" val="1056938759"/>
              </p:ext>
            </p:extLst>
          </p:nvPr>
        </p:nvGraphicFramePr>
        <p:xfrm>
          <a:off x="1085850" y="1246188"/>
          <a:ext cx="9654012" cy="4576388"/>
        </p:xfrm>
        <a:graphic>
          <a:graphicData uri="http://schemas.openxmlformats.org/presentationml/2006/ole">
            <mc:AlternateContent xmlns:mc="http://schemas.openxmlformats.org/markup-compatibility/2006">
              <mc:Choice xmlns:v="urn:schemas-microsoft-com:vml" Requires="v">
                <p:oleObj spid="_x0000_s2052" name="Document" r:id="rId3" imgW="7277274" imgH="3449613" progId="Word.Document.12">
                  <p:embed/>
                </p:oleObj>
              </mc:Choice>
              <mc:Fallback>
                <p:oleObj name="Document" r:id="rId3" imgW="7277274" imgH="3449613" progId="Word.Document.12">
                  <p:embed/>
                  <p:pic>
                    <p:nvPicPr>
                      <p:cNvPr id="0" name=""/>
                      <p:cNvPicPr/>
                      <p:nvPr/>
                    </p:nvPicPr>
                    <p:blipFill>
                      <a:blip r:embed="rId4"/>
                      <a:stretch>
                        <a:fillRect/>
                      </a:stretch>
                    </p:blipFill>
                    <p:spPr>
                      <a:xfrm>
                        <a:off x="1085850" y="1246188"/>
                        <a:ext cx="9654012" cy="4576388"/>
                      </a:xfrm>
                      <a:prstGeom prst="rect">
                        <a:avLst/>
                      </a:prstGeom>
                    </p:spPr>
                  </p:pic>
                </p:oleObj>
              </mc:Fallback>
            </mc:AlternateContent>
          </a:graphicData>
        </a:graphic>
      </p:graphicFrame>
    </p:spTree>
    <p:extLst>
      <p:ext uri="{BB962C8B-B14F-4D97-AF65-F5344CB8AC3E}">
        <p14:creationId xmlns:p14="http://schemas.microsoft.com/office/powerpoint/2010/main" val="610116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457200"/>
            <a:ext cx="8229600" cy="1949116"/>
          </a:xfrm>
        </p:spPr>
        <p:txBody>
          <a:bodyPr>
            <a:normAutofit/>
          </a:bodyPr>
          <a:lstStyle/>
          <a:p>
            <a:br>
              <a:rPr lang="fr-FR" altLang="fr-FR" dirty="0"/>
            </a:br>
            <a:br>
              <a:rPr lang="fr-FR" dirty="0"/>
            </a:br>
            <a:endParaRPr lang="fr-FR" dirty="0"/>
          </a:p>
        </p:txBody>
      </p:sp>
      <p:sp>
        <p:nvSpPr>
          <p:cNvPr id="4" name="Espace réservé de la date 3"/>
          <p:cNvSpPr>
            <a:spLocks noGrp="1"/>
          </p:cNvSpPr>
          <p:nvPr>
            <p:ph type="dt" sz="half" idx="10"/>
          </p:nvPr>
        </p:nvSpPr>
        <p:spPr/>
        <p:txBody>
          <a:bodyPr/>
          <a:lstStyle/>
          <a:p>
            <a:fld id="{7E1F294F-C0B6-4C0F-ACBB-D2B4A2A3B1C2}" type="datetime2">
              <a:rPr lang="fr-FR" smtClean="0"/>
              <a:t>vendredi 26 février 2021</a:t>
            </a:fld>
            <a:endParaRPr lang="fr-FR" dirty="0"/>
          </a:p>
        </p:txBody>
      </p:sp>
      <p:sp>
        <p:nvSpPr>
          <p:cNvPr id="5" name="Espace réservé du numéro de diapositive 4"/>
          <p:cNvSpPr>
            <a:spLocks noGrp="1"/>
          </p:cNvSpPr>
          <p:nvPr>
            <p:ph type="sldNum" sz="quarter" idx="12"/>
          </p:nvPr>
        </p:nvSpPr>
        <p:spPr/>
        <p:txBody>
          <a:bodyPr/>
          <a:lstStyle/>
          <a:p>
            <a:fld id="{13001DB6-F993-934E-9905-3DC0CA5DBF23}" type="slidenum">
              <a:rPr lang="fr-FR" smtClean="0"/>
              <a:pPr/>
              <a:t>28</a:t>
            </a:fld>
            <a:endParaRPr lang="fr-FR"/>
          </a:p>
        </p:txBody>
      </p:sp>
      <p:sp>
        <p:nvSpPr>
          <p:cNvPr id="6" name="Rectangle 5"/>
          <p:cNvSpPr/>
          <p:nvPr/>
        </p:nvSpPr>
        <p:spPr>
          <a:xfrm>
            <a:off x="2474496" y="2452756"/>
            <a:ext cx="7736305" cy="1107996"/>
          </a:xfrm>
          <a:prstGeom prst="rect">
            <a:avLst/>
          </a:prstGeom>
          <a:solidFill>
            <a:schemeClr val="accent6"/>
          </a:solidFill>
        </p:spPr>
        <p:txBody>
          <a:bodyPr wrap="square">
            <a:spAutoFit/>
          </a:bodyPr>
          <a:lstStyle/>
          <a:p>
            <a:pPr algn="ctr"/>
            <a:r>
              <a:rPr lang="fr-FR" altLang="fr-FR" sz="3300" b="1" dirty="0"/>
              <a:t>IV – Focus chapitre 012 – Etat du personnel 2016-2020</a:t>
            </a:r>
            <a:endParaRPr lang="fr-FR" sz="3300" b="1" dirty="0"/>
          </a:p>
        </p:txBody>
      </p:sp>
      <p:sp>
        <p:nvSpPr>
          <p:cNvPr id="3" name="Espace réservé du pied de page 2"/>
          <p:cNvSpPr>
            <a:spLocks noGrp="1"/>
          </p:cNvSpPr>
          <p:nvPr>
            <p:ph type="ftr" sz="quarter" idx="11"/>
          </p:nvPr>
        </p:nvSpPr>
        <p:spPr/>
        <p:txBody>
          <a:bodyPr/>
          <a:lstStyle/>
          <a:p>
            <a:r>
              <a:rPr lang="fr-FR"/>
              <a:t>R.O.B. 2021</a:t>
            </a:r>
            <a:endParaRPr lang="fr-FR" dirty="0"/>
          </a:p>
        </p:txBody>
      </p:sp>
    </p:spTree>
    <p:extLst>
      <p:ext uri="{BB962C8B-B14F-4D97-AF65-F5344CB8AC3E}">
        <p14:creationId xmlns:p14="http://schemas.microsoft.com/office/powerpoint/2010/main" val="2616171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CA843D-FBBA-46AA-B9C1-8B3B12B91233}"/>
              </a:ext>
            </a:extLst>
          </p:cNvPr>
          <p:cNvSpPr>
            <a:spLocks noGrp="1"/>
          </p:cNvSpPr>
          <p:nvPr>
            <p:ph type="title"/>
          </p:nvPr>
        </p:nvSpPr>
        <p:spPr/>
        <p:txBody>
          <a:bodyPr/>
          <a:lstStyle/>
          <a:p>
            <a:r>
              <a:rPr lang="fr-FR" dirty="0"/>
              <a:t>Frais de Personnel – Chapitre 12     2016 -2020   </a:t>
            </a:r>
          </a:p>
        </p:txBody>
      </p:sp>
      <p:sp>
        <p:nvSpPr>
          <p:cNvPr id="4" name="Espace réservé du numéro de diapositive 3">
            <a:extLst>
              <a:ext uri="{FF2B5EF4-FFF2-40B4-BE49-F238E27FC236}">
                <a16:creationId xmlns:a16="http://schemas.microsoft.com/office/drawing/2014/main" id="{FD508CE5-020C-4820-857D-26D61CA1EA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C91F1-CCD2-457A-B62A-F7538A96AE98}" type="slidenum">
              <a:rPr kumimoji="0" lang="fr-FR" altLang="fr-FR" sz="788" b="0" i="0" u="none" strike="noStrike" kern="1200" cap="none" spc="0" normalizeH="0" baseline="0" noProof="0" smtClean="0">
                <a:ln>
                  <a:noFill/>
                </a:ln>
                <a:solidFill>
                  <a:srgbClr val="FFFFFF">
                    <a:lumMod val="50000"/>
                  </a:srgbClr>
                </a:solidFill>
                <a:effectLst/>
                <a:uLnTx/>
                <a:uFillTx/>
                <a:latin typeface="Sofia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altLang="fr-FR" sz="788" b="0" i="0" u="none" strike="noStrike" kern="1200" cap="none" spc="0" normalizeH="0" baseline="0" noProof="0">
              <a:ln>
                <a:noFill/>
              </a:ln>
              <a:solidFill>
                <a:srgbClr val="FFFFFF">
                  <a:lumMod val="50000"/>
                </a:srgbClr>
              </a:solidFill>
              <a:effectLst/>
              <a:uLnTx/>
              <a:uFillTx/>
              <a:latin typeface="Sofia Pro"/>
              <a:ea typeface="+mn-ea"/>
              <a:cs typeface="+mn-cs"/>
            </a:endParaRPr>
          </a:p>
        </p:txBody>
      </p:sp>
      <p:pic>
        <p:nvPicPr>
          <p:cNvPr id="8" name="Image 7">
            <a:extLst>
              <a:ext uri="{FF2B5EF4-FFF2-40B4-BE49-F238E27FC236}">
                <a16:creationId xmlns:a16="http://schemas.microsoft.com/office/drawing/2014/main" id="{650F75C8-C9EE-47F9-8016-252C50CC58C2}"/>
              </a:ext>
            </a:extLst>
          </p:cNvPr>
          <p:cNvPicPr>
            <a:picLocks noChangeAspect="1"/>
          </p:cNvPicPr>
          <p:nvPr/>
        </p:nvPicPr>
        <p:blipFill>
          <a:blip r:embed="rId2"/>
          <a:stretch>
            <a:fillRect/>
          </a:stretch>
        </p:blipFill>
        <p:spPr>
          <a:xfrm>
            <a:off x="860881" y="1556792"/>
            <a:ext cx="9353550" cy="4029075"/>
          </a:xfrm>
          <a:prstGeom prst="rect">
            <a:avLst/>
          </a:prstGeom>
        </p:spPr>
      </p:pic>
    </p:spTree>
    <p:extLst>
      <p:ext uri="{BB962C8B-B14F-4D97-AF65-F5344CB8AC3E}">
        <p14:creationId xmlns:p14="http://schemas.microsoft.com/office/powerpoint/2010/main" val="3217814985"/>
      </p:ext>
    </p:extLst>
  </p:cSld>
  <p:clrMapOvr>
    <a:masterClrMapping/>
  </p:clrMapOvr>
  <p:transition spd="med">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numéro de diapositive 5">
            <a:extLst>
              <a:ext uri="{FF2B5EF4-FFF2-40B4-BE49-F238E27FC236}">
                <a16:creationId xmlns:a16="http://schemas.microsoft.com/office/drawing/2014/main" id="{61B7DB96-BAFB-4128-A410-BE67D573110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24245" indent="-240095">
              <a:defRPr>
                <a:solidFill>
                  <a:schemeClr val="tx1"/>
                </a:solidFill>
                <a:latin typeface="Arial" panose="020B0604020202020204" pitchFamily="34" charset="0"/>
                <a:cs typeface="Arial" panose="020B0604020202020204" pitchFamily="34" charset="0"/>
              </a:defRPr>
            </a:lvl2pPr>
            <a:lvl3pPr marL="960377" indent="-192076">
              <a:defRPr>
                <a:solidFill>
                  <a:schemeClr val="tx1"/>
                </a:solidFill>
                <a:latin typeface="Arial" panose="020B0604020202020204" pitchFamily="34" charset="0"/>
                <a:cs typeface="Arial" panose="020B0604020202020204" pitchFamily="34" charset="0"/>
              </a:defRPr>
            </a:lvl3pPr>
            <a:lvl4pPr marL="1344528" indent="-192076">
              <a:defRPr>
                <a:solidFill>
                  <a:schemeClr val="tx1"/>
                </a:solidFill>
                <a:latin typeface="Arial" panose="020B0604020202020204" pitchFamily="34" charset="0"/>
                <a:cs typeface="Arial" panose="020B0604020202020204" pitchFamily="34" charset="0"/>
              </a:defRPr>
            </a:lvl4pPr>
            <a:lvl5pPr marL="1728679" indent="-192076">
              <a:defRPr>
                <a:solidFill>
                  <a:schemeClr val="tx1"/>
                </a:solidFill>
                <a:latin typeface="Arial" panose="020B0604020202020204" pitchFamily="34" charset="0"/>
                <a:cs typeface="Arial" panose="020B0604020202020204" pitchFamily="34" charset="0"/>
              </a:defRPr>
            </a:lvl5pPr>
            <a:lvl6pPr marL="2112830" indent="-19207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96981" indent="-19207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881132" indent="-19207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265283" indent="-19207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380CC4-0A0A-42C7-B404-803FD5F5CE6A}" type="slidenum">
              <a:rPr lang="fr-FR" altLang="fr-FR" smtClean="0"/>
              <a:pPr/>
              <a:t>3</a:t>
            </a:fld>
            <a:endParaRPr lang="fr-FR" altLang="fr-FR" dirty="0"/>
          </a:p>
        </p:txBody>
      </p:sp>
      <p:sp>
        <p:nvSpPr>
          <p:cNvPr id="10243" name="Rectangle 4">
            <a:extLst>
              <a:ext uri="{FF2B5EF4-FFF2-40B4-BE49-F238E27FC236}">
                <a16:creationId xmlns:a16="http://schemas.microsoft.com/office/drawing/2014/main" id="{EE59771F-F6BA-4653-87CA-98D6CC613FB0}"/>
              </a:ext>
            </a:extLst>
          </p:cNvPr>
          <p:cNvSpPr>
            <a:spLocks noChangeArrowheads="1"/>
          </p:cNvSpPr>
          <p:nvPr/>
        </p:nvSpPr>
        <p:spPr bwMode="auto">
          <a:xfrm>
            <a:off x="1898717" y="1119674"/>
            <a:ext cx="8009557" cy="5738327"/>
          </a:xfrm>
          <a:prstGeom prst="rect">
            <a:avLst/>
          </a:prstGeom>
          <a:no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76213">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Clr>
                <a:schemeClr val="accent3"/>
              </a:buClr>
              <a:defRPr/>
            </a:pPr>
            <a:endParaRPr lang="fr-FR" altLang="fr-FR" sz="1050" dirty="0">
              <a:latin typeface="Calibri" panose="020F0502020204030204" pitchFamily="34" charset="0"/>
              <a:cs typeface="Calibri" panose="020F0502020204030204" pitchFamily="34" charset="0"/>
            </a:endParaRPr>
          </a:p>
          <a:p>
            <a:pPr marL="285750" indent="-285750" algn="just">
              <a:buClr>
                <a:schemeClr val="accent6"/>
              </a:buClr>
              <a:buFont typeface="Wingdings" panose="05000000000000000000" pitchFamily="2" charset="2"/>
              <a:buChar char="Ø"/>
              <a:defRPr/>
            </a:pPr>
            <a:r>
              <a:rPr lang="fr-FR" altLang="fr-FR" sz="1600" b="1" dirty="0">
                <a:solidFill>
                  <a:schemeClr val="accent6"/>
                </a:solidFill>
                <a:latin typeface="Calibri" panose="020F0502020204030204" pitchFamily="34" charset="0"/>
                <a:cs typeface="Calibri" panose="020F0502020204030204" pitchFamily="34" charset="0"/>
              </a:rPr>
              <a:t> Les dispositions issues de la Loi </a:t>
            </a:r>
            <a:r>
              <a:rPr lang="fr-FR" altLang="fr-FR" sz="1600" b="1" dirty="0" err="1">
                <a:solidFill>
                  <a:schemeClr val="accent6"/>
                </a:solidFill>
                <a:latin typeface="Calibri" panose="020F0502020204030204" pitchFamily="34" charset="0"/>
                <a:cs typeface="Calibri" panose="020F0502020204030204" pitchFamily="34" charset="0"/>
              </a:rPr>
              <a:t>NOTRe</a:t>
            </a:r>
            <a:r>
              <a:rPr lang="fr-FR" altLang="fr-FR" sz="1600" b="1" dirty="0">
                <a:solidFill>
                  <a:schemeClr val="accent6"/>
                </a:solidFill>
                <a:latin typeface="Calibri" panose="020F0502020204030204" pitchFamily="34" charset="0"/>
                <a:cs typeface="Calibri" panose="020F0502020204030204" pitchFamily="34" charset="0"/>
              </a:rPr>
              <a:t> du 7 août 2015</a:t>
            </a:r>
          </a:p>
          <a:p>
            <a:pPr algn="just">
              <a:buClr>
                <a:schemeClr val="accent3"/>
              </a:buClr>
              <a:defRPr/>
            </a:pPr>
            <a:endParaRPr lang="fr-FR" altLang="fr-FR" sz="1400" dirty="0">
              <a:latin typeface="Calibri" panose="020F0502020204030204" pitchFamily="34" charset="0"/>
              <a:cs typeface="Calibri" panose="020F0502020204030204" pitchFamily="34" charset="0"/>
            </a:endParaRPr>
          </a:p>
          <a:p>
            <a:pPr marL="128588" indent="-128588" algn="just">
              <a:buClr>
                <a:schemeClr val="accent3"/>
              </a:buClr>
              <a:buFont typeface="Arial" panose="020B0604020202020204" pitchFamily="34" charset="0"/>
              <a:buChar char="•"/>
              <a:defRPr/>
            </a:pPr>
            <a:r>
              <a:rPr lang="fr-FR" altLang="fr-FR" sz="1400" b="1" i="1" dirty="0">
                <a:latin typeface="Calibri" panose="020F0502020204030204" pitchFamily="34" charset="0"/>
                <a:cs typeface="Calibri" panose="020F0502020204030204" pitchFamily="34" charset="0"/>
              </a:rPr>
              <a:t>Un élargissement de l’information des élus (article 107 loi </a:t>
            </a:r>
            <a:r>
              <a:rPr lang="fr-FR" altLang="fr-FR" sz="1400" b="1" i="1" dirty="0" err="1">
                <a:latin typeface="Calibri" panose="020F0502020204030204" pitchFamily="34" charset="0"/>
                <a:cs typeface="Calibri" panose="020F0502020204030204" pitchFamily="34" charset="0"/>
              </a:rPr>
              <a:t>NOTRe</a:t>
            </a:r>
            <a:r>
              <a:rPr lang="fr-FR" altLang="fr-FR" sz="1400" b="1" i="1" dirty="0">
                <a:latin typeface="Calibri" panose="020F0502020204030204" pitchFamily="34" charset="0"/>
                <a:cs typeface="Calibri" panose="020F0502020204030204" pitchFamily="34" charset="0"/>
              </a:rPr>
              <a:t>)</a:t>
            </a:r>
          </a:p>
          <a:p>
            <a:pPr algn="just">
              <a:buClr>
                <a:schemeClr val="accent3"/>
              </a:buClr>
              <a:defRPr/>
            </a:pPr>
            <a:endParaRPr lang="fr-FR" altLang="fr-FR" sz="1400" b="1" i="1" dirty="0">
              <a:latin typeface="Calibri" panose="020F0502020204030204" pitchFamily="34" charset="0"/>
              <a:cs typeface="Calibri" panose="020F0502020204030204" pitchFamily="34" charset="0"/>
            </a:endParaRPr>
          </a:p>
          <a:p>
            <a:pPr algn="just">
              <a:buClr>
                <a:schemeClr val="accent3"/>
              </a:buClr>
              <a:defRPr/>
            </a:pPr>
            <a:r>
              <a:rPr lang="fr-FR" altLang="fr-FR" sz="1400" dirty="0">
                <a:latin typeface="Calibri" panose="020F0502020204030204" pitchFamily="34" charset="0"/>
                <a:cs typeface="Calibri" panose="020F0502020204030204" pitchFamily="34" charset="0"/>
              </a:rPr>
              <a:t>Le DOB s’effectue désormais sur la base </a:t>
            </a:r>
            <a:r>
              <a:rPr lang="fr-FR" altLang="fr-FR" sz="1400" b="1" dirty="0">
                <a:latin typeface="Calibri" panose="020F0502020204030204" pitchFamily="34" charset="0"/>
                <a:cs typeface="Calibri" panose="020F0502020204030204" pitchFamily="34" charset="0"/>
              </a:rPr>
              <a:t>d’un rapport élaboré par le Président de l’EPCI ou le Maire </a:t>
            </a:r>
            <a:r>
              <a:rPr lang="fr-FR" altLang="fr-FR" sz="1400" dirty="0">
                <a:latin typeface="Calibri" panose="020F0502020204030204" pitchFamily="34" charset="0"/>
                <a:cs typeface="Calibri" panose="020F0502020204030204" pitchFamily="34" charset="0"/>
              </a:rPr>
              <a:t>sur les orientations budgétaires, les engagements pluriannuels envisagés, l’évolution des taux de fiscalité locale ainsi que la structure et la gestion de la dette. </a:t>
            </a:r>
          </a:p>
          <a:p>
            <a:pPr algn="just">
              <a:buClr>
                <a:schemeClr val="accent3"/>
              </a:buClr>
              <a:defRPr/>
            </a:pPr>
            <a:r>
              <a:rPr lang="fr-FR" altLang="fr-FR" sz="1400" dirty="0">
                <a:latin typeface="Calibri" panose="020F0502020204030204" pitchFamily="34" charset="0"/>
                <a:cs typeface="Calibri" panose="020F0502020204030204" pitchFamily="34" charset="0"/>
              </a:rPr>
              <a:t>Le ROB doit, en outre, comporter une présentation de la structure et de l’évolution des dépenses (analyse prospective) et des effectifs ainsi que préciser notamment l’évolution prévisionnelle et l’exécution des dépenses de personnel, des rémunérations suivant cette liste non limitative.</a:t>
            </a:r>
          </a:p>
          <a:p>
            <a:pPr algn="just">
              <a:buClr>
                <a:schemeClr val="accent3"/>
              </a:buClr>
              <a:defRPr/>
            </a:pPr>
            <a:endParaRPr lang="fr-FR" altLang="fr-FR" sz="1400" dirty="0">
              <a:latin typeface="Calibri" panose="020F0502020204030204" pitchFamily="34" charset="0"/>
              <a:cs typeface="Calibri" panose="020F0502020204030204" pitchFamily="34" charset="0"/>
            </a:endParaRPr>
          </a:p>
          <a:p>
            <a:pPr marL="128588" indent="-128588" algn="just">
              <a:buClr>
                <a:schemeClr val="accent3"/>
              </a:buClr>
              <a:buFont typeface="Arial" panose="020B0604020202020204" pitchFamily="34" charset="0"/>
              <a:buChar char="•"/>
              <a:defRPr/>
            </a:pPr>
            <a:r>
              <a:rPr lang="fr-FR" altLang="fr-FR" sz="1400" b="1" i="1" dirty="0">
                <a:latin typeface="Calibri" panose="020F0502020204030204" pitchFamily="34" charset="0"/>
                <a:cs typeface="Calibri" panose="020F0502020204030204" pitchFamily="34" charset="0"/>
              </a:rPr>
              <a:t>Publication et transmission du rapport </a:t>
            </a:r>
          </a:p>
          <a:p>
            <a:pPr algn="just">
              <a:buClr>
                <a:schemeClr val="accent3"/>
              </a:buClr>
              <a:defRPr/>
            </a:pPr>
            <a:endParaRPr lang="fr-FR" altLang="fr-FR" sz="1400" b="1" i="1" dirty="0">
              <a:latin typeface="Calibri" panose="020F0502020204030204" pitchFamily="34" charset="0"/>
              <a:cs typeface="Calibri" panose="020F0502020204030204" pitchFamily="34" charset="0"/>
            </a:endParaRPr>
          </a:p>
          <a:p>
            <a:pPr algn="just"/>
            <a:r>
              <a:rPr lang="fr-FR" altLang="fr-FR" sz="1400" dirty="0">
                <a:latin typeface="Calibri" panose="020F0502020204030204" pitchFamily="34" charset="0"/>
                <a:cs typeface="Calibri" panose="020F0502020204030204" pitchFamily="34" charset="0"/>
              </a:rPr>
              <a:t>Le ROB doit être transmis au représentant de l’Etat dans le département et fait l’objet d’une publication. Ce rapport est obligatoirement transmis aux communes membres pour les EPCI de plus de 10 000 habitants avec au moins une commune de plus de 3500 habitants. </a:t>
            </a:r>
          </a:p>
          <a:p>
            <a:pPr algn="just"/>
            <a:r>
              <a:rPr lang="fr-FR" altLang="fr-FR" sz="1400" dirty="0">
                <a:latin typeface="Calibri" panose="020F0502020204030204" pitchFamily="34" charset="0"/>
                <a:cs typeface="Calibri" panose="020F0502020204030204" pitchFamily="34" charset="0"/>
              </a:rPr>
              <a:t>Il est à noter qu’il doit être pris acte de ce débat par une délibération spécifique. </a:t>
            </a:r>
          </a:p>
          <a:p>
            <a:pPr algn="just"/>
            <a:endParaRPr lang="fr-FR" altLang="fr-FR" sz="1400" dirty="0">
              <a:latin typeface="Calibri" panose="020F0502020204030204" pitchFamily="34" charset="0"/>
              <a:cs typeface="Calibri" panose="020F0502020204030204" pitchFamily="34" charset="0"/>
            </a:endParaRPr>
          </a:p>
          <a:p>
            <a:pPr algn="just">
              <a:defRPr/>
            </a:pPr>
            <a:endParaRPr lang="fr-FR" altLang="fr-FR" sz="1008" dirty="0">
              <a:latin typeface="Sofia Pro Light" panose="020B0000000000000000" pitchFamily="34" charset="0"/>
            </a:endParaRPr>
          </a:p>
        </p:txBody>
      </p:sp>
      <p:sp>
        <p:nvSpPr>
          <p:cNvPr id="10244" name="Rectangle 2">
            <a:extLst>
              <a:ext uri="{FF2B5EF4-FFF2-40B4-BE49-F238E27FC236}">
                <a16:creationId xmlns:a16="http://schemas.microsoft.com/office/drawing/2014/main" id="{1470D582-5538-47D0-BB6C-A5F5276D7F84}"/>
              </a:ext>
            </a:extLst>
          </p:cNvPr>
          <p:cNvSpPr txBox="1">
            <a:spLocks noChangeArrowheads="1"/>
          </p:cNvSpPr>
          <p:nvPr/>
        </p:nvSpPr>
        <p:spPr bwMode="auto">
          <a:xfrm>
            <a:off x="1969417" y="727789"/>
            <a:ext cx="7938856" cy="391885"/>
          </a:xfrm>
          <a:prstGeom prst="rect">
            <a:avLst/>
          </a:prstGeom>
          <a:solidFill>
            <a:schemeClr val="accent6"/>
          </a:solid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681" b="1" dirty="0"/>
              <a:t>Le DOB</a:t>
            </a:r>
          </a:p>
        </p:txBody>
      </p:sp>
      <p:sp>
        <p:nvSpPr>
          <p:cNvPr id="2" name="Espace réservé de la date 1"/>
          <p:cNvSpPr>
            <a:spLocks noGrp="1"/>
          </p:cNvSpPr>
          <p:nvPr>
            <p:ph type="dt" sz="half" idx="10"/>
          </p:nvPr>
        </p:nvSpPr>
        <p:spPr/>
        <p:txBody>
          <a:bodyPr/>
          <a:lstStyle/>
          <a:p>
            <a:fld id="{FA66C569-8A69-453B-A164-E65D20DC1F53}" type="datetime2">
              <a:rPr lang="fr-FR" smtClean="0"/>
              <a:t>vendredi 26 février 2021</a:t>
            </a:fld>
            <a:endParaRPr lang="fr-FR" dirty="0"/>
          </a:p>
        </p:txBody>
      </p:sp>
      <p:sp>
        <p:nvSpPr>
          <p:cNvPr id="3" name="Espace réservé du pied de page 2"/>
          <p:cNvSpPr>
            <a:spLocks noGrp="1"/>
          </p:cNvSpPr>
          <p:nvPr>
            <p:ph type="ftr" sz="quarter" idx="11"/>
          </p:nvPr>
        </p:nvSpPr>
        <p:spPr/>
        <p:txBody>
          <a:bodyPr/>
          <a:lstStyle/>
          <a:p>
            <a:r>
              <a:rPr lang="fr-FR"/>
              <a:t>R.O.B. 2021</a:t>
            </a:r>
            <a:endParaRPr lang="fr-FR" dirty="0"/>
          </a:p>
        </p:txBody>
      </p:sp>
    </p:spTree>
    <p:extLst>
      <p:ext uri="{BB962C8B-B14F-4D97-AF65-F5344CB8AC3E}">
        <p14:creationId xmlns:p14="http://schemas.microsoft.com/office/powerpoint/2010/main" val="3030658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1CDD42-EB51-468C-B6C9-9FCD9EC00352}"/>
              </a:ext>
            </a:extLst>
          </p:cNvPr>
          <p:cNvSpPr>
            <a:spLocks noGrp="1"/>
          </p:cNvSpPr>
          <p:nvPr>
            <p:ph type="title"/>
          </p:nvPr>
        </p:nvSpPr>
        <p:spPr/>
        <p:txBody>
          <a:bodyPr/>
          <a:lstStyle/>
          <a:p>
            <a:r>
              <a:rPr lang="fr-FR" dirty="0"/>
              <a:t>Evolution des Effectifs 2016-2020 Situations Mensuelles</a:t>
            </a:r>
          </a:p>
        </p:txBody>
      </p:sp>
      <p:sp>
        <p:nvSpPr>
          <p:cNvPr id="4" name="Espace réservé du numéro de diapositive 3">
            <a:extLst>
              <a:ext uri="{FF2B5EF4-FFF2-40B4-BE49-F238E27FC236}">
                <a16:creationId xmlns:a16="http://schemas.microsoft.com/office/drawing/2014/main" id="{AD5E80AB-2D8B-4B84-ACF2-C1F82F2DB3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C91F1-CCD2-457A-B62A-F7538A96AE98}" type="slidenum">
              <a:rPr kumimoji="0" lang="fr-FR" altLang="fr-FR" sz="788" b="0" i="0" u="none" strike="noStrike" kern="1200" cap="none" spc="0" normalizeH="0" baseline="0" noProof="0" smtClean="0">
                <a:ln>
                  <a:noFill/>
                </a:ln>
                <a:solidFill>
                  <a:srgbClr val="FFFFFF">
                    <a:lumMod val="50000"/>
                  </a:srgbClr>
                </a:solidFill>
                <a:effectLst/>
                <a:uLnTx/>
                <a:uFillTx/>
                <a:latin typeface="Sofia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altLang="fr-FR" sz="788" b="0" i="0" u="none" strike="noStrike" kern="1200" cap="none" spc="0" normalizeH="0" baseline="0" noProof="0">
              <a:ln>
                <a:noFill/>
              </a:ln>
              <a:solidFill>
                <a:srgbClr val="FFFFFF">
                  <a:lumMod val="50000"/>
                </a:srgbClr>
              </a:solidFill>
              <a:effectLst/>
              <a:uLnTx/>
              <a:uFillTx/>
              <a:latin typeface="Sofia Pro"/>
              <a:ea typeface="+mn-ea"/>
              <a:cs typeface="+mn-cs"/>
            </a:endParaRPr>
          </a:p>
        </p:txBody>
      </p:sp>
      <p:graphicFrame>
        <p:nvGraphicFramePr>
          <p:cNvPr id="8" name="Tableau 7">
            <a:extLst>
              <a:ext uri="{FF2B5EF4-FFF2-40B4-BE49-F238E27FC236}">
                <a16:creationId xmlns:a16="http://schemas.microsoft.com/office/drawing/2014/main" id="{D705BC08-B39F-41B0-BF84-55B231DE3787}"/>
              </a:ext>
            </a:extLst>
          </p:cNvPr>
          <p:cNvGraphicFramePr>
            <a:graphicFrameLocks noGrp="1"/>
          </p:cNvGraphicFramePr>
          <p:nvPr/>
        </p:nvGraphicFramePr>
        <p:xfrm>
          <a:off x="911424" y="4974328"/>
          <a:ext cx="11096711" cy="1097280"/>
        </p:xfrm>
        <a:graphic>
          <a:graphicData uri="http://schemas.openxmlformats.org/drawingml/2006/table">
            <a:tbl>
              <a:tblPr/>
              <a:tblGrid>
                <a:gridCol w="2736304">
                  <a:extLst>
                    <a:ext uri="{9D8B030D-6E8A-4147-A177-3AD203B41FA5}">
                      <a16:colId xmlns:a16="http://schemas.microsoft.com/office/drawing/2014/main" val="1379866309"/>
                    </a:ext>
                  </a:extLst>
                </a:gridCol>
                <a:gridCol w="473707">
                  <a:extLst>
                    <a:ext uri="{9D8B030D-6E8A-4147-A177-3AD203B41FA5}">
                      <a16:colId xmlns:a16="http://schemas.microsoft.com/office/drawing/2014/main" val="3756515060"/>
                    </a:ext>
                  </a:extLst>
                </a:gridCol>
                <a:gridCol w="1314450">
                  <a:extLst>
                    <a:ext uri="{9D8B030D-6E8A-4147-A177-3AD203B41FA5}">
                      <a16:colId xmlns:a16="http://schemas.microsoft.com/office/drawing/2014/main" val="3657874669"/>
                    </a:ext>
                  </a:extLst>
                </a:gridCol>
                <a:gridCol w="1164171">
                  <a:extLst>
                    <a:ext uri="{9D8B030D-6E8A-4147-A177-3AD203B41FA5}">
                      <a16:colId xmlns:a16="http://schemas.microsoft.com/office/drawing/2014/main" val="3785016330"/>
                    </a:ext>
                  </a:extLst>
                </a:gridCol>
                <a:gridCol w="1464729">
                  <a:extLst>
                    <a:ext uri="{9D8B030D-6E8A-4147-A177-3AD203B41FA5}">
                      <a16:colId xmlns:a16="http://schemas.microsoft.com/office/drawing/2014/main" val="3957752757"/>
                    </a:ext>
                  </a:extLst>
                </a:gridCol>
                <a:gridCol w="1314450">
                  <a:extLst>
                    <a:ext uri="{9D8B030D-6E8A-4147-A177-3AD203B41FA5}">
                      <a16:colId xmlns:a16="http://schemas.microsoft.com/office/drawing/2014/main" val="3625031205"/>
                    </a:ext>
                  </a:extLst>
                </a:gridCol>
                <a:gridCol w="1314450">
                  <a:extLst>
                    <a:ext uri="{9D8B030D-6E8A-4147-A177-3AD203B41FA5}">
                      <a16:colId xmlns:a16="http://schemas.microsoft.com/office/drawing/2014/main" val="4053350646"/>
                    </a:ext>
                  </a:extLst>
                </a:gridCol>
                <a:gridCol w="1314450">
                  <a:extLst>
                    <a:ext uri="{9D8B030D-6E8A-4147-A177-3AD203B41FA5}">
                      <a16:colId xmlns:a16="http://schemas.microsoft.com/office/drawing/2014/main" val="1465211364"/>
                    </a:ext>
                  </a:extLst>
                </a:gridCol>
              </a:tblGrid>
              <a:tr h="0">
                <a:tc>
                  <a:txBody>
                    <a:bodyPr/>
                    <a:lstStyle/>
                    <a:p>
                      <a:endParaRPr lang="fr-FR" dirty="0"/>
                    </a:p>
                  </a:txBody>
                  <a:tcPr anchor="ctr">
                    <a:lnL>
                      <a:noFill/>
                    </a:lnL>
                    <a:lnR>
                      <a:noFill/>
                    </a:lnR>
                    <a:lnT>
                      <a:noFill/>
                    </a:lnT>
                    <a:lnB>
                      <a:noFill/>
                    </a:lnB>
                  </a:tcPr>
                </a:tc>
                <a:tc>
                  <a:txBody>
                    <a:bodyPr/>
                    <a:lstStyle/>
                    <a:p>
                      <a:endParaRPr lang="fr-FR" dirty="0"/>
                    </a:p>
                  </a:txBody>
                  <a:tcPr anchor="ctr">
                    <a:lnL>
                      <a:noFill/>
                    </a:lnL>
                    <a:lnR>
                      <a:noFill/>
                    </a:lnR>
                    <a:lnT>
                      <a:noFill/>
                    </a:lnT>
                    <a:lnB>
                      <a:noFill/>
                    </a:lnB>
                  </a:tcPr>
                </a:tc>
                <a:tc>
                  <a:txBody>
                    <a:bodyPr/>
                    <a:lstStyle/>
                    <a:p>
                      <a:pPr algn="ctr"/>
                      <a:endParaRPr lang="fr-FR" b="1" dirty="0"/>
                    </a:p>
                  </a:txBody>
                  <a:tcPr anchor="ctr">
                    <a:lnL>
                      <a:noFill/>
                    </a:lnL>
                    <a:lnR>
                      <a:noFill/>
                    </a:lnR>
                    <a:lnT>
                      <a:noFill/>
                    </a:lnT>
                    <a:lnB>
                      <a:noFill/>
                    </a:lnB>
                  </a:tcPr>
                </a:tc>
                <a:tc>
                  <a:txBody>
                    <a:bodyPr/>
                    <a:lstStyle/>
                    <a:p>
                      <a:pPr algn="ctr"/>
                      <a:r>
                        <a:rPr lang="fr-FR" b="1" dirty="0"/>
                        <a:t>2016</a:t>
                      </a:r>
                    </a:p>
                  </a:txBody>
                  <a:tcPr anchor="ctr">
                    <a:lnL>
                      <a:noFill/>
                    </a:lnL>
                    <a:lnR>
                      <a:noFill/>
                    </a:lnR>
                    <a:lnT>
                      <a:noFill/>
                    </a:lnT>
                    <a:lnB>
                      <a:noFill/>
                    </a:lnB>
                  </a:tcPr>
                </a:tc>
                <a:tc>
                  <a:txBody>
                    <a:bodyPr/>
                    <a:lstStyle/>
                    <a:p>
                      <a:pPr algn="ctr"/>
                      <a:r>
                        <a:rPr lang="fr-FR" b="1" dirty="0"/>
                        <a:t>2017</a:t>
                      </a:r>
                    </a:p>
                  </a:txBody>
                  <a:tcPr anchor="ctr">
                    <a:lnL>
                      <a:noFill/>
                    </a:lnL>
                    <a:lnR>
                      <a:noFill/>
                    </a:lnR>
                    <a:lnT>
                      <a:noFill/>
                    </a:lnT>
                    <a:lnB>
                      <a:noFill/>
                    </a:lnB>
                  </a:tcPr>
                </a:tc>
                <a:tc>
                  <a:txBody>
                    <a:bodyPr/>
                    <a:lstStyle/>
                    <a:p>
                      <a:pPr algn="ctr"/>
                      <a:r>
                        <a:rPr lang="fr-FR" b="1" dirty="0"/>
                        <a:t>2018</a:t>
                      </a:r>
                    </a:p>
                  </a:txBody>
                  <a:tcPr anchor="ctr">
                    <a:lnL>
                      <a:noFill/>
                    </a:lnL>
                    <a:lnR>
                      <a:noFill/>
                    </a:lnR>
                    <a:lnT>
                      <a:noFill/>
                    </a:lnT>
                    <a:lnB>
                      <a:noFill/>
                    </a:lnB>
                  </a:tcPr>
                </a:tc>
                <a:tc>
                  <a:txBody>
                    <a:bodyPr/>
                    <a:lstStyle/>
                    <a:p>
                      <a:pPr algn="ctr"/>
                      <a:r>
                        <a:rPr lang="fr-FR" b="1" dirty="0"/>
                        <a:t>2019</a:t>
                      </a:r>
                    </a:p>
                  </a:txBody>
                  <a:tcPr anchor="ctr">
                    <a:lnL>
                      <a:noFill/>
                    </a:lnL>
                    <a:lnR>
                      <a:noFill/>
                    </a:lnR>
                    <a:lnT>
                      <a:noFill/>
                    </a:lnT>
                    <a:lnB>
                      <a:noFill/>
                    </a:lnB>
                  </a:tcPr>
                </a:tc>
                <a:tc>
                  <a:txBody>
                    <a:bodyPr/>
                    <a:lstStyle/>
                    <a:p>
                      <a:pPr algn="ctr"/>
                      <a:r>
                        <a:rPr lang="fr-FR" b="1" dirty="0"/>
                        <a:t>2020</a:t>
                      </a:r>
                    </a:p>
                  </a:txBody>
                  <a:tcPr anchor="ctr">
                    <a:lnL>
                      <a:noFill/>
                    </a:lnL>
                    <a:lnR>
                      <a:noFill/>
                    </a:lnR>
                    <a:lnT>
                      <a:noFill/>
                    </a:lnT>
                    <a:lnB>
                      <a:noFill/>
                    </a:lnB>
                  </a:tcPr>
                </a:tc>
                <a:extLst>
                  <a:ext uri="{0D108BD9-81ED-4DB2-BD59-A6C34878D82A}">
                    <a16:rowId xmlns:a16="http://schemas.microsoft.com/office/drawing/2014/main" val="4220268701"/>
                  </a:ext>
                </a:extLst>
              </a:tr>
              <a:tr h="0">
                <a:tc>
                  <a:txBody>
                    <a:bodyPr/>
                    <a:lstStyle/>
                    <a:p>
                      <a:r>
                        <a:rPr lang="fr-FR" dirty="0"/>
                        <a:t>Effectif Physique moyen payé (Moyenne Annuelle) </a:t>
                      </a:r>
                    </a:p>
                  </a:txBody>
                  <a:tcPr anchor="ctr">
                    <a:lnL>
                      <a:noFill/>
                    </a:lnL>
                    <a:lnR>
                      <a:noFill/>
                    </a:lnR>
                    <a:lnT>
                      <a:noFill/>
                    </a:lnT>
                    <a:lnB>
                      <a:noFill/>
                    </a:lnB>
                  </a:tcPr>
                </a:tc>
                <a:tc>
                  <a:txBody>
                    <a:bodyPr/>
                    <a:lstStyle/>
                    <a:p>
                      <a:endParaRPr lang="fr-FR" dirty="0"/>
                    </a:p>
                  </a:txBody>
                  <a:tcPr anchor="ctr">
                    <a:lnL>
                      <a:noFill/>
                    </a:lnL>
                    <a:lnR>
                      <a:noFill/>
                    </a:lnR>
                    <a:lnT>
                      <a:noFill/>
                    </a:lnT>
                    <a:lnB>
                      <a:noFill/>
                    </a:lnB>
                  </a:tcPr>
                </a:tc>
                <a:tc>
                  <a:txBody>
                    <a:bodyPr/>
                    <a:lstStyle/>
                    <a:p>
                      <a:endParaRPr lang="fr-FR" dirty="0"/>
                    </a:p>
                  </a:txBody>
                  <a:tcPr anchor="ctr">
                    <a:lnL>
                      <a:noFill/>
                    </a:lnL>
                    <a:lnR>
                      <a:noFill/>
                    </a:lnR>
                    <a:lnT>
                      <a:noFill/>
                    </a:lnT>
                    <a:lnB>
                      <a:noFill/>
                    </a:lnB>
                  </a:tcPr>
                </a:tc>
                <a:tc>
                  <a:txBody>
                    <a:bodyPr/>
                    <a:lstStyle/>
                    <a:p>
                      <a:pPr algn="ctr"/>
                      <a:r>
                        <a:rPr lang="fr-FR" dirty="0"/>
                        <a:t>129</a:t>
                      </a:r>
                    </a:p>
                  </a:txBody>
                  <a:tcPr anchor="ctr">
                    <a:lnL>
                      <a:noFill/>
                    </a:lnL>
                    <a:lnR>
                      <a:noFill/>
                    </a:lnR>
                    <a:lnT>
                      <a:noFill/>
                    </a:lnT>
                    <a:lnB>
                      <a:noFill/>
                    </a:lnB>
                  </a:tcPr>
                </a:tc>
                <a:tc>
                  <a:txBody>
                    <a:bodyPr/>
                    <a:lstStyle/>
                    <a:p>
                      <a:pPr algn="ctr"/>
                      <a:r>
                        <a:rPr lang="fr-FR" dirty="0"/>
                        <a:t>127</a:t>
                      </a:r>
                    </a:p>
                  </a:txBody>
                  <a:tcPr anchor="ctr">
                    <a:lnL>
                      <a:noFill/>
                    </a:lnL>
                    <a:lnR>
                      <a:noFill/>
                    </a:lnR>
                    <a:lnT>
                      <a:noFill/>
                    </a:lnT>
                    <a:lnB>
                      <a:noFill/>
                    </a:lnB>
                  </a:tcPr>
                </a:tc>
                <a:tc>
                  <a:txBody>
                    <a:bodyPr/>
                    <a:lstStyle/>
                    <a:p>
                      <a:pPr algn="ctr"/>
                      <a:r>
                        <a:rPr lang="fr-FR" dirty="0"/>
                        <a:t>129</a:t>
                      </a:r>
                    </a:p>
                  </a:txBody>
                  <a:tcPr anchor="ctr">
                    <a:lnL>
                      <a:noFill/>
                    </a:lnL>
                    <a:lnR>
                      <a:noFill/>
                    </a:lnR>
                    <a:lnT>
                      <a:noFill/>
                    </a:lnT>
                    <a:lnB>
                      <a:noFill/>
                    </a:lnB>
                  </a:tcPr>
                </a:tc>
                <a:tc>
                  <a:txBody>
                    <a:bodyPr/>
                    <a:lstStyle/>
                    <a:p>
                      <a:pPr algn="ctr"/>
                      <a:r>
                        <a:rPr lang="fr-FR" dirty="0"/>
                        <a:t>126</a:t>
                      </a:r>
                    </a:p>
                  </a:txBody>
                  <a:tcPr anchor="ctr">
                    <a:lnL>
                      <a:noFill/>
                    </a:lnL>
                    <a:lnR>
                      <a:noFill/>
                    </a:lnR>
                    <a:lnT>
                      <a:noFill/>
                    </a:lnT>
                    <a:lnB>
                      <a:noFill/>
                    </a:lnB>
                  </a:tcPr>
                </a:tc>
                <a:tc>
                  <a:txBody>
                    <a:bodyPr/>
                    <a:lstStyle/>
                    <a:p>
                      <a:pPr algn="ctr"/>
                      <a:r>
                        <a:rPr lang="fr-FR" dirty="0"/>
                        <a:t>129</a:t>
                      </a:r>
                    </a:p>
                  </a:txBody>
                  <a:tcPr anchor="ctr">
                    <a:lnL>
                      <a:noFill/>
                    </a:lnL>
                    <a:lnR>
                      <a:noFill/>
                    </a:lnR>
                    <a:lnT>
                      <a:noFill/>
                    </a:lnT>
                    <a:lnB>
                      <a:noFill/>
                    </a:lnB>
                  </a:tcPr>
                </a:tc>
                <a:extLst>
                  <a:ext uri="{0D108BD9-81ED-4DB2-BD59-A6C34878D82A}">
                    <a16:rowId xmlns:a16="http://schemas.microsoft.com/office/drawing/2014/main" val="3053864654"/>
                  </a:ext>
                </a:extLst>
              </a:tr>
              <a:tr h="0">
                <a:tc>
                  <a:txBody>
                    <a:bodyPr/>
                    <a:lstStyle/>
                    <a:p>
                      <a:r>
                        <a:rPr lang="fr-FR" dirty="0"/>
                        <a:t>Moyenne annuelle en ETP</a:t>
                      </a:r>
                    </a:p>
                  </a:txBody>
                  <a:tcPr anchor="ctr">
                    <a:lnL>
                      <a:noFill/>
                    </a:lnL>
                    <a:lnR>
                      <a:noFill/>
                    </a:lnR>
                    <a:lnT>
                      <a:noFill/>
                    </a:lnT>
                    <a:lnB>
                      <a:noFill/>
                    </a:lnB>
                  </a:tcPr>
                </a:tc>
                <a:tc>
                  <a:txBody>
                    <a:bodyPr/>
                    <a:lstStyle/>
                    <a:p>
                      <a:endParaRPr lang="fr-FR" dirty="0"/>
                    </a:p>
                  </a:txBody>
                  <a:tcPr anchor="ctr">
                    <a:lnL>
                      <a:noFill/>
                    </a:lnL>
                    <a:lnR>
                      <a:noFill/>
                    </a:lnR>
                    <a:lnT>
                      <a:noFill/>
                    </a:lnT>
                    <a:lnB>
                      <a:noFill/>
                    </a:lnB>
                  </a:tcPr>
                </a:tc>
                <a:tc>
                  <a:txBody>
                    <a:bodyPr/>
                    <a:lstStyle/>
                    <a:p>
                      <a:endParaRPr lang="fr-FR" dirty="0"/>
                    </a:p>
                  </a:txBody>
                  <a:tcPr anchor="ctr">
                    <a:lnL>
                      <a:noFill/>
                    </a:lnL>
                    <a:lnR>
                      <a:noFill/>
                    </a:lnR>
                    <a:lnT>
                      <a:noFill/>
                    </a:lnT>
                    <a:lnB>
                      <a:noFill/>
                    </a:lnB>
                  </a:tcPr>
                </a:tc>
                <a:tc>
                  <a:txBody>
                    <a:bodyPr/>
                    <a:lstStyle/>
                    <a:p>
                      <a:pPr algn="ctr"/>
                      <a:r>
                        <a:rPr lang="fr-FR" dirty="0"/>
                        <a:t>99</a:t>
                      </a:r>
                    </a:p>
                  </a:txBody>
                  <a:tcPr anchor="ctr">
                    <a:lnL>
                      <a:noFill/>
                    </a:lnL>
                    <a:lnR>
                      <a:noFill/>
                    </a:lnR>
                    <a:lnT>
                      <a:noFill/>
                    </a:lnT>
                    <a:lnB>
                      <a:noFill/>
                    </a:lnB>
                  </a:tcPr>
                </a:tc>
                <a:tc>
                  <a:txBody>
                    <a:bodyPr/>
                    <a:lstStyle/>
                    <a:p>
                      <a:pPr algn="ctr"/>
                      <a:r>
                        <a:rPr lang="fr-FR" dirty="0"/>
                        <a:t>100</a:t>
                      </a:r>
                    </a:p>
                  </a:txBody>
                  <a:tcPr anchor="ctr">
                    <a:lnL>
                      <a:noFill/>
                    </a:lnL>
                    <a:lnR>
                      <a:noFill/>
                    </a:lnR>
                    <a:lnT>
                      <a:noFill/>
                    </a:lnT>
                    <a:lnB>
                      <a:noFill/>
                    </a:lnB>
                  </a:tcPr>
                </a:tc>
                <a:tc>
                  <a:txBody>
                    <a:bodyPr/>
                    <a:lstStyle/>
                    <a:p>
                      <a:pPr algn="ctr"/>
                      <a:r>
                        <a:rPr lang="fr-FR" dirty="0"/>
                        <a:t>101</a:t>
                      </a:r>
                    </a:p>
                  </a:txBody>
                  <a:tcPr anchor="ctr">
                    <a:lnL>
                      <a:noFill/>
                    </a:lnL>
                    <a:lnR>
                      <a:noFill/>
                    </a:lnR>
                    <a:lnT>
                      <a:noFill/>
                    </a:lnT>
                    <a:lnB>
                      <a:noFill/>
                    </a:lnB>
                  </a:tcPr>
                </a:tc>
                <a:tc>
                  <a:txBody>
                    <a:bodyPr/>
                    <a:lstStyle/>
                    <a:p>
                      <a:pPr algn="ctr"/>
                      <a:r>
                        <a:rPr lang="fr-FR" dirty="0"/>
                        <a:t>105</a:t>
                      </a:r>
                    </a:p>
                  </a:txBody>
                  <a:tcPr anchor="ctr">
                    <a:lnL>
                      <a:noFill/>
                    </a:lnL>
                    <a:lnR>
                      <a:noFill/>
                    </a:lnR>
                    <a:lnT>
                      <a:noFill/>
                    </a:lnT>
                    <a:lnB>
                      <a:noFill/>
                    </a:lnB>
                  </a:tcPr>
                </a:tc>
                <a:tc>
                  <a:txBody>
                    <a:bodyPr/>
                    <a:lstStyle/>
                    <a:p>
                      <a:pPr algn="ctr"/>
                      <a:r>
                        <a:rPr lang="fr-FR" dirty="0"/>
                        <a:t>109</a:t>
                      </a:r>
                    </a:p>
                  </a:txBody>
                  <a:tcPr anchor="ctr">
                    <a:lnL>
                      <a:noFill/>
                    </a:lnL>
                    <a:lnR>
                      <a:noFill/>
                    </a:lnR>
                    <a:lnT>
                      <a:noFill/>
                    </a:lnT>
                    <a:lnB>
                      <a:noFill/>
                    </a:lnB>
                  </a:tcPr>
                </a:tc>
                <a:extLst>
                  <a:ext uri="{0D108BD9-81ED-4DB2-BD59-A6C34878D82A}">
                    <a16:rowId xmlns:a16="http://schemas.microsoft.com/office/drawing/2014/main" val="4035835563"/>
                  </a:ext>
                </a:extLst>
              </a:tr>
            </a:tbl>
          </a:graphicData>
        </a:graphic>
      </p:graphicFrame>
      <p:pic>
        <p:nvPicPr>
          <p:cNvPr id="3" name="Image 2">
            <a:extLst>
              <a:ext uri="{FF2B5EF4-FFF2-40B4-BE49-F238E27FC236}">
                <a16:creationId xmlns:a16="http://schemas.microsoft.com/office/drawing/2014/main" id="{55518DB4-F061-440F-9AB6-FC1D1393F78E}"/>
              </a:ext>
            </a:extLst>
          </p:cNvPr>
          <p:cNvPicPr>
            <a:picLocks noChangeAspect="1"/>
          </p:cNvPicPr>
          <p:nvPr/>
        </p:nvPicPr>
        <p:blipFill>
          <a:blip r:embed="rId2"/>
          <a:stretch>
            <a:fillRect/>
          </a:stretch>
        </p:blipFill>
        <p:spPr>
          <a:xfrm>
            <a:off x="1002166" y="1695450"/>
            <a:ext cx="10163294" cy="2885678"/>
          </a:xfrm>
          <a:prstGeom prst="rect">
            <a:avLst/>
          </a:prstGeom>
        </p:spPr>
      </p:pic>
    </p:spTree>
    <p:extLst>
      <p:ext uri="{BB962C8B-B14F-4D97-AF65-F5344CB8AC3E}">
        <p14:creationId xmlns:p14="http://schemas.microsoft.com/office/powerpoint/2010/main" val="3241445052"/>
      </p:ext>
    </p:extLst>
  </p:cSld>
  <p:clrMapOvr>
    <a:masterClrMapping/>
  </p:clrMapOvr>
  <p:transition spd="med">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D2ADB3-3004-4B29-B862-E8F5D18D8B31}"/>
              </a:ext>
            </a:extLst>
          </p:cNvPr>
          <p:cNvSpPr>
            <a:spLocks noGrp="1"/>
          </p:cNvSpPr>
          <p:nvPr>
            <p:ph type="title"/>
          </p:nvPr>
        </p:nvSpPr>
        <p:spPr/>
        <p:txBody>
          <a:bodyPr/>
          <a:lstStyle/>
          <a:p>
            <a:r>
              <a:rPr lang="fr-FR" dirty="0"/>
              <a:t>Evolution de la Répartition des Rémunérations Brutes  : 2016 - 2019  Masse Annuelle</a:t>
            </a:r>
          </a:p>
        </p:txBody>
      </p:sp>
      <p:sp>
        <p:nvSpPr>
          <p:cNvPr id="4" name="Espace réservé du numéro de diapositive 3">
            <a:extLst>
              <a:ext uri="{FF2B5EF4-FFF2-40B4-BE49-F238E27FC236}">
                <a16:creationId xmlns:a16="http://schemas.microsoft.com/office/drawing/2014/main" id="{85485F81-AC9A-4094-A6CF-AB7F8321FA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C91F1-CCD2-457A-B62A-F7538A96AE98}" type="slidenum">
              <a:rPr kumimoji="0" lang="fr-FR" altLang="fr-FR" sz="788" b="0" i="0" u="none" strike="noStrike" kern="1200" cap="none" spc="0" normalizeH="0" baseline="0" noProof="0" smtClean="0">
                <a:ln>
                  <a:noFill/>
                </a:ln>
                <a:solidFill>
                  <a:srgbClr val="FFFFFF">
                    <a:lumMod val="50000"/>
                  </a:srgbClr>
                </a:solidFill>
                <a:effectLst/>
                <a:uLnTx/>
                <a:uFillTx/>
                <a:latin typeface="Sofia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altLang="fr-FR" sz="788" b="0" i="0" u="none" strike="noStrike" kern="1200" cap="none" spc="0" normalizeH="0" baseline="0" noProof="0">
              <a:ln>
                <a:noFill/>
              </a:ln>
              <a:solidFill>
                <a:srgbClr val="FFFFFF">
                  <a:lumMod val="50000"/>
                </a:srgbClr>
              </a:solidFill>
              <a:effectLst/>
              <a:uLnTx/>
              <a:uFillTx/>
              <a:latin typeface="Sofia Pro"/>
              <a:ea typeface="+mn-ea"/>
              <a:cs typeface="+mn-cs"/>
            </a:endParaRPr>
          </a:p>
        </p:txBody>
      </p:sp>
      <p:pic>
        <p:nvPicPr>
          <p:cNvPr id="6" name="Image 5">
            <a:extLst>
              <a:ext uri="{FF2B5EF4-FFF2-40B4-BE49-F238E27FC236}">
                <a16:creationId xmlns:a16="http://schemas.microsoft.com/office/drawing/2014/main" id="{9CD4FBB5-B6A5-4F32-96BA-FF1CF9043950}"/>
              </a:ext>
            </a:extLst>
          </p:cNvPr>
          <p:cNvPicPr>
            <a:picLocks noChangeAspect="1"/>
          </p:cNvPicPr>
          <p:nvPr/>
        </p:nvPicPr>
        <p:blipFill>
          <a:blip r:embed="rId3"/>
          <a:stretch>
            <a:fillRect/>
          </a:stretch>
        </p:blipFill>
        <p:spPr>
          <a:xfrm>
            <a:off x="838200" y="1692909"/>
            <a:ext cx="10621107" cy="3032235"/>
          </a:xfrm>
          <a:prstGeom prst="rect">
            <a:avLst/>
          </a:prstGeom>
        </p:spPr>
      </p:pic>
      <p:sp>
        <p:nvSpPr>
          <p:cNvPr id="3" name="ZoneTexte 2">
            <a:extLst>
              <a:ext uri="{FF2B5EF4-FFF2-40B4-BE49-F238E27FC236}">
                <a16:creationId xmlns:a16="http://schemas.microsoft.com/office/drawing/2014/main" id="{1455803A-B4C0-4924-8B1A-CA7E35399A9B}"/>
              </a:ext>
            </a:extLst>
          </p:cNvPr>
          <p:cNvSpPr txBox="1"/>
          <p:nvPr/>
        </p:nvSpPr>
        <p:spPr>
          <a:xfrm>
            <a:off x="1271464" y="5034711"/>
            <a:ext cx="86409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Sofia Pro"/>
                <a:ea typeface="+mn-ea"/>
                <a:cs typeface="+mn-cs"/>
              </a:rPr>
              <a:t>Evolution de la masse salariale de 5,6 % entre 2016 et 2019</a:t>
            </a:r>
          </a:p>
        </p:txBody>
      </p:sp>
    </p:spTree>
    <p:extLst>
      <p:ext uri="{BB962C8B-B14F-4D97-AF65-F5344CB8AC3E}">
        <p14:creationId xmlns:p14="http://schemas.microsoft.com/office/powerpoint/2010/main" val="3823379699"/>
      </p:ext>
    </p:extLst>
  </p:cSld>
  <p:clrMapOvr>
    <a:masterClrMapping/>
  </p:clrMapOvr>
  <p:transition spd="med">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54F2E6-B881-4FBD-AE14-893A259397B8}"/>
              </a:ext>
            </a:extLst>
          </p:cNvPr>
          <p:cNvSpPr>
            <a:spLocks noGrp="1"/>
          </p:cNvSpPr>
          <p:nvPr>
            <p:ph type="title"/>
          </p:nvPr>
        </p:nvSpPr>
        <p:spPr>
          <a:xfrm>
            <a:off x="838200" y="365127"/>
            <a:ext cx="10515600" cy="471585"/>
          </a:xfrm>
        </p:spPr>
        <p:txBody>
          <a:bodyPr/>
          <a:lstStyle/>
          <a:p>
            <a:r>
              <a:rPr lang="fr-FR" dirty="0"/>
              <a:t>Evolution des Non-Titulaires</a:t>
            </a:r>
          </a:p>
        </p:txBody>
      </p:sp>
      <p:sp>
        <p:nvSpPr>
          <p:cNvPr id="4" name="Espace réservé du numéro de diapositive 3">
            <a:extLst>
              <a:ext uri="{FF2B5EF4-FFF2-40B4-BE49-F238E27FC236}">
                <a16:creationId xmlns:a16="http://schemas.microsoft.com/office/drawing/2014/main" id="{3F9FF37C-4C75-4A55-AE3F-63EF826D98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C91F1-CCD2-457A-B62A-F7538A96AE98}" type="slidenum">
              <a:rPr kumimoji="0" lang="fr-FR" altLang="fr-FR" sz="788" b="0" i="0" u="none" strike="noStrike" kern="1200" cap="none" spc="0" normalizeH="0" baseline="0" noProof="0" smtClean="0">
                <a:ln>
                  <a:noFill/>
                </a:ln>
                <a:solidFill>
                  <a:srgbClr val="FFFFFF">
                    <a:lumMod val="50000"/>
                  </a:srgbClr>
                </a:solidFill>
                <a:effectLst/>
                <a:uLnTx/>
                <a:uFillTx/>
                <a:latin typeface="Sofia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altLang="fr-FR" sz="788" b="0" i="0" u="none" strike="noStrike" kern="1200" cap="none" spc="0" normalizeH="0" baseline="0" noProof="0">
              <a:ln>
                <a:noFill/>
              </a:ln>
              <a:solidFill>
                <a:srgbClr val="FFFFFF">
                  <a:lumMod val="50000"/>
                </a:srgbClr>
              </a:solidFill>
              <a:effectLst/>
              <a:uLnTx/>
              <a:uFillTx/>
              <a:latin typeface="Sofia Pro"/>
              <a:ea typeface="+mn-ea"/>
              <a:cs typeface="+mn-cs"/>
            </a:endParaRPr>
          </a:p>
        </p:txBody>
      </p:sp>
      <p:pic>
        <p:nvPicPr>
          <p:cNvPr id="5" name="Espace réservé du contenu 4">
            <a:extLst>
              <a:ext uri="{FF2B5EF4-FFF2-40B4-BE49-F238E27FC236}">
                <a16:creationId xmlns:a16="http://schemas.microsoft.com/office/drawing/2014/main" id="{4525DB96-BFF2-4DBC-9DE2-FB522F850BEE}"/>
              </a:ext>
            </a:extLst>
          </p:cNvPr>
          <p:cNvPicPr>
            <a:picLocks noGrp="1" noChangeAspect="1"/>
          </p:cNvPicPr>
          <p:nvPr>
            <p:ph idx="1"/>
          </p:nvPr>
        </p:nvPicPr>
        <p:blipFill>
          <a:blip r:embed="rId2"/>
          <a:stretch>
            <a:fillRect/>
          </a:stretch>
        </p:blipFill>
        <p:spPr>
          <a:xfrm>
            <a:off x="983432" y="834982"/>
            <a:ext cx="6768752" cy="2878464"/>
          </a:xfrm>
          <a:prstGeom prst="rect">
            <a:avLst/>
          </a:prstGeom>
        </p:spPr>
      </p:pic>
      <p:pic>
        <p:nvPicPr>
          <p:cNvPr id="7" name="Image 6">
            <a:extLst>
              <a:ext uri="{FF2B5EF4-FFF2-40B4-BE49-F238E27FC236}">
                <a16:creationId xmlns:a16="http://schemas.microsoft.com/office/drawing/2014/main" id="{C55CBCF3-A6AC-44AB-9B22-40CF65DE4F19}"/>
              </a:ext>
            </a:extLst>
          </p:cNvPr>
          <p:cNvPicPr>
            <a:picLocks noChangeAspect="1"/>
          </p:cNvPicPr>
          <p:nvPr/>
        </p:nvPicPr>
        <p:blipFill>
          <a:blip r:embed="rId3"/>
          <a:stretch>
            <a:fillRect/>
          </a:stretch>
        </p:blipFill>
        <p:spPr>
          <a:xfrm>
            <a:off x="3719736" y="3654427"/>
            <a:ext cx="7305675" cy="3067050"/>
          </a:xfrm>
          <a:prstGeom prst="rect">
            <a:avLst/>
          </a:prstGeom>
        </p:spPr>
      </p:pic>
      <p:cxnSp>
        <p:nvCxnSpPr>
          <p:cNvPr id="9" name="Connecteur droit avec flèche 8">
            <a:extLst>
              <a:ext uri="{FF2B5EF4-FFF2-40B4-BE49-F238E27FC236}">
                <a16:creationId xmlns:a16="http://schemas.microsoft.com/office/drawing/2014/main" id="{8E3067C4-1568-4EBE-8C4C-62528F9DB1D5}"/>
              </a:ext>
            </a:extLst>
          </p:cNvPr>
          <p:cNvCxnSpPr/>
          <p:nvPr/>
        </p:nvCxnSpPr>
        <p:spPr>
          <a:xfrm>
            <a:off x="1631504" y="2420888"/>
            <a:ext cx="59766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93B14CAA-4733-41DD-8B37-8DED29438884}"/>
              </a:ext>
            </a:extLst>
          </p:cNvPr>
          <p:cNvCxnSpPr/>
          <p:nvPr/>
        </p:nvCxnSpPr>
        <p:spPr>
          <a:xfrm>
            <a:off x="4619836" y="5373216"/>
            <a:ext cx="59766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870664"/>
      </p:ext>
    </p:extLst>
  </p:cSld>
  <p:clrMapOvr>
    <a:masterClrMapping/>
  </p:clrMapOvr>
  <p:transition spd="med">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6D1A71-2FC5-47D1-BE53-99DA9A29D2AB}"/>
              </a:ext>
            </a:extLst>
          </p:cNvPr>
          <p:cNvSpPr>
            <a:spLocks noGrp="1"/>
          </p:cNvSpPr>
          <p:nvPr>
            <p:ph type="title"/>
          </p:nvPr>
        </p:nvSpPr>
        <p:spPr>
          <a:xfrm>
            <a:off x="838200" y="365128"/>
            <a:ext cx="10515600" cy="1069834"/>
          </a:xfrm>
        </p:spPr>
        <p:txBody>
          <a:bodyPr/>
          <a:lstStyle/>
          <a:p>
            <a:r>
              <a:rPr lang="fr-FR" dirty="0"/>
              <a:t>Evolution de la Pyramide des Ages :  Janvier 2016 – Décembre 2020 (élus inclus)</a:t>
            </a:r>
          </a:p>
        </p:txBody>
      </p:sp>
      <p:sp>
        <p:nvSpPr>
          <p:cNvPr id="4" name="Espace réservé du numéro de diapositive 3">
            <a:extLst>
              <a:ext uri="{FF2B5EF4-FFF2-40B4-BE49-F238E27FC236}">
                <a16:creationId xmlns:a16="http://schemas.microsoft.com/office/drawing/2014/main" id="{A633030F-8997-45A4-B597-7C7675D830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C91F1-CCD2-457A-B62A-F7538A96AE98}" type="slidenum">
              <a:rPr kumimoji="0" lang="fr-FR" altLang="fr-FR" sz="788" b="0" i="0" u="none" strike="noStrike" kern="1200" cap="none" spc="0" normalizeH="0" baseline="0" noProof="0" smtClean="0">
                <a:ln>
                  <a:noFill/>
                </a:ln>
                <a:solidFill>
                  <a:srgbClr val="FFFFFF">
                    <a:lumMod val="50000"/>
                  </a:srgbClr>
                </a:solidFill>
                <a:effectLst/>
                <a:uLnTx/>
                <a:uFillTx/>
                <a:latin typeface="Sofia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altLang="fr-FR" sz="788" b="0" i="0" u="none" strike="noStrike" kern="1200" cap="none" spc="0" normalizeH="0" baseline="0" noProof="0">
              <a:ln>
                <a:noFill/>
              </a:ln>
              <a:solidFill>
                <a:srgbClr val="FFFFFF">
                  <a:lumMod val="50000"/>
                </a:srgbClr>
              </a:solidFill>
              <a:effectLst/>
              <a:uLnTx/>
              <a:uFillTx/>
              <a:latin typeface="Sofia Pro"/>
              <a:ea typeface="+mn-ea"/>
              <a:cs typeface="+mn-cs"/>
            </a:endParaRPr>
          </a:p>
        </p:txBody>
      </p:sp>
      <p:pic>
        <p:nvPicPr>
          <p:cNvPr id="8" name="Image 7">
            <a:extLst>
              <a:ext uri="{FF2B5EF4-FFF2-40B4-BE49-F238E27FC236}">
                <a16:creationId xmlns:a16="http://schemas.microsoft.com/office/drawing/2014/main" id="{A512BD72-3945-4D0F-9CF5-65B9A7DF0DC6}"/>
              </a:ext>
            </a:extLst>
          </p:cNvPr>
          <p:cNvPicPr>
            <a:picLocks noChangeAspect="1"/>
          </p:cNvPicPr>
          <p:nvPr/>
        </p:nvPicPr>
        <p:blipFill>
          <a:blip r:embed="rId2"/>
          <a:stretch>
            <a:fillRect/>
          </a:stretch>
        </p:blipFill>
        <p:spPr>
          <a:xfrm>
            <a:off x="695400" y="1692912"/>
            <a:ext cx="4752528" cy="4752528"/>
          </a:xfrm>
          <a:prstGeom prst="rect">
            <a:avLst/>
          </a:prstGeom>
        </p:spPr>
      </p:pic>
      <p:sp>
        <p:nvSpPr>
          <p:cNvPr id="5" name="Espace réservé du contenu 4">
            <a:extLst>
              <a:ext uri="{FF2B5EF4-FFF2-40B4-BE49-F238E27FC236}">
                <a16:creationId xmlns:a16="http://schemas.microsoft.com/office/drawing/2014/main" id="{350A18C0-5812-4F1D-BB72-E204D458E277}"/>
              </a:ext>
            </a:extLst>
          </p:cNvPr>
          <p:cNvSpPr>
            <a:spLocks noGrp="1"/>
          </p:cNvSpPr>
          <p:nvPr>
            <p:ph idx="1"/>
          </p:nvPr>
        </p:nvSpPr>
        <p:spPr/>
        <p:txBody>
          <a:bodyPr/>
          <a:lstStyle/>
          <a:p>
            <a:r>
              <a:rPr lang="fr-FR" dirty="0"/>
              <a:t> </a:t>
            </a:r>
          </a:p>
        </p:txBody>
      </p:sp>
      <p:pic>
        <p:nvPicPr>
          <p:cNvPr id="9" name="Image 8">
            <a:extLst>
              <a:ext uri="{FF2B5EF4-FFF2-40B4-BE49-F238E27FC236}">
                <a16:creationId xmlns:a16="http://schemas.microsoft.com/office/drawing/2014/main" id="{BCD6E107-FD44-4F83-8411-CE79A42C9100}"/>
              </a:ext>
            </a:extLst>
          </p:cNvPr>
          <p:cNvPicPr>
            <a:picLocks noChangeAspect="1"/>
          </p:cNvPicPr>
          <p:nvPr/>
        </p:nvPicPr>
        <p:blipFill>
          <a:blip r:embed="rId3"/>
          <a:stretch>
            <a:fillRect/>
          </a:stretch>
        </p:blipFill>
        <p:spPr>
          <a:xfrm>
            <a:off x="6321771" y="1816007"/>
            <a:ext cx="5032029" cy="4351337"/>
          </a:xfrm>
          <a:prstGeom prst="rect">
            <a:avLst/>
          </a:prstGeom>
        </p:spPr>
      </p:pic>
    </p:spTree>
    <p:extLst>
      <p:ext uri="{BB962C8B-B14F-4D97-AF65-F5344CB8AC3E}">
        <p14:creationId xmlns:p14="http://schemas.microsoft.com/office/powerpoint/2010/main" val="2763549932"/>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5223FA0D-BBD6-4679-ACCD-2EC56B885AB3}"/>
              </a:ext>
            </a:extLst>
          </p:cNvPr>
          <p:cNvSpPr>
            <a:spLocks noGrp="1"/>
          </p:cNvSpPr>
          <p:nvPr>
            <p:ph idx="1"/>
          </p:nvPr>
        </p:nvSpPr>
        <p:spPr>
          <a:xfrm>
            <a:off x="1981200" y="2490537"/>
            <a:ext cx="8229600" cy="1588169"/>
          </a:xfrm>
          <a:solidFill>
            <a:schemeClr val="accent6"/>
          </a:solidFill>
        </p:spPr>
        <p:txBody>
          <a:bodyPr vert="horz" lIns="91440" tIns="45720" rIns="91440" bIns="45720" rtlCol="0" anchor="ctr">
            <a:normAutofit fontScale="25000" lnSpcReduction="20000"/>
          </a:bodyPr>
          <a:lstStyle/>
          <a:p>
            <a:pPr algn="ctr">
              <a:spcBef>
                <a:spcPct val="0"/>
              </a:spcBef>
              <a:buNone/>
            </a:pPr>
            <a:endParaRPr lang="fr-FR" altLang="fr-FR" sz="13300" b="1" dirty="0">
              <a:latin typeface="+mj-lt"/>
              <a:ea typeface="+mj-ea"/>
              <a:cs typeface="+mj-cs"/>
            </a:endParaRPr>
          </a:p>
          <a:p>
            <a:pPr algn="ctr">
              <a:spcBef>
                <a:spcPct val="0"/>
              </a:spcBef>
              <a:buNone/>
            </a:pPr>
            <a:r>
              <a:rPr lang="fr-FR" altLang="fr-FR" sz="13300" b="1" dirty="0">
                <a:latin typeface="+mj-lt"/>
                <a:ea typeface="+mj-ea"/>
                <a:cs typeface="+mj-cs"/>
              </a:rPr>
              <a:t>I – Le contexte et les contraintes de la construction budgétaire</a:t>
            </a:r>
          </a:p>
          <a:p>
            <a:pPr algn="ctr">
              <a:spcBef>
                <a:spcPct val="0"/>
              </a:spcBef>
              <a:buNone/>
            </a:pPr>
            <a:br>
              <a:rPr lang="fr-FR" altLang="fr-FR" sz="4400" dirty="0">
                <a:latin typeface="+mj-lt"/>
                <a:ea typeface="+mj-ea"/>
                <a:cs typeface="+mj-cs"/>
              </a:rPr>
            </a:br>
            <a:endParaRPr lang="fr-FR" sz="4400" dirty="0">
              <a:latin typeface="+mj-lt"/>
              <a:ea typeface="+mj-ea"/>
              <a:cs typeface="+mj-cs"/>
            </a:endParaRPr>
          </a:p>
        </p:txBody>
      </p:sp>
      <p:sp>
        <p:nvSpPr>
          <p:cNvPr id="4" name="Espace réservé de la date 3"/>
          <p:cNvSpPr>
            <a:spLocks noGrp="1"/>
          </p:cNvSpPr>
          <p:nvPr>
            <p:ph type="dt" sz="half" idx="10"/>
          </p:nvPr>
        </p:nvSpPr>
        <p:spPr/>
        <p:txBody>
          <a:bodyPr/>
          <a:lstStyle/>
          <a:p>
            <a:fld id="{037DF571-0DA7-405C-8CFC-2F9AB0FDFCF3}" type="datetime2">
              <a:rPr lang="fr-FR" smtClean="0"/>
              <a:t>vendredi 26 février 2021</a:t>
            </a:fld>
            <a:endParaRPr lang="fr-FR" dirty="0"/>
          </a:p>
        </p:txBody>
      </p:sp>
      <p:sp>
        <p:nvSpPr>
          <p:cNvPr id="5" name="Espace réservé du numéro de diapositive 4"/>
          <p:cNvSpPr>
            <a:spLocks noGrp="1"/>
          </p:cNvSpPr>
          <p:nvPr>
            <p:ph type="sldNum" sz="quarter" idx="12"/>
          </p:nvPr>
        </p:nvSpPr>
        <p:spPr/>
        <p:txBody>
          <a:bodyPr/>
          <a:lstStyle/>
          <a:p>
            <a:fld id="{13001DB6-F993-934E-9905-3DC0CA5DBF23}" type="slidenum">
              <a:rPr lang="fr-FR" smtClean="0"/>
              <a:pPr/>
              <a:t>4</a:t>
            </a:fld>
            <a:endParaRPr lang="fr-FR"/>
          </a:p>
        </p:txBody>
      </p:sp>
      <p:sp>
        <p:nvSpPr>
          <p:cNvPr id="2" name="Espace réservé du pied de page 1"/>
          <p:cNvSpPr>
            <a:spLocks noGrp="1"/>
          </p:cNvSpPr>
          <p:nvPr>
            <p:ph type="ftr" sz="quarter" idx="11"/>
          </p:nvPr>
        </p:nvSpPr>
        <p:spPr/>
        <p:txBody>
          <a:bodyPr/>
          <a:lstStyle/>
          <a:p>
            <a:r>
              <a:rPr lang="fr-FR"/>
              <a:t>R.O.B. 2021</a:t>
            </a:r>
            <a:endParaRPr lang="fr-FR" dirty="0"/>
          </a:p>
        </p:txBody>
      </p:sp>
    </p:spTree>
    <p:extLst>
      <p:ext uri="{BB962C8B-B14F-4D97-AF65-F5344CB8AC3E}">
        <p14:creationId xmlns:p14="http://schemas.microsoft.com/office/powerpoint/2010/main" val="1034930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9FAD52-0F3C-4E18-B185-3855ED5E99AC}"/>
              </a:ext>
            </a:extLst>
          </p:cNvPr>
          <p:cNvSpPr>
            <a:spLocks noGrp="1"/>
          </p:cNvSpPr>
          <p:nvPr>
            <p:ph type="title"/>
          </p:nvPr>
        </p:nvSpPr>
        <p:spPr>
          <a:xfrm>
            <a:off x="1366601" y="349898"/>
            <a:ext cx="4427377" cy="850252"/>
          </a:xfrm>
        </p:spPr>
        <p:txBody>
          <a:bodyPr anchor="ctr">
            <a:normAutofit/>
          </a:bodyPr>
          <a:lstStyle/>
          <a:p>
            <a:r>
              <a:rPr lang="fr-FR" dirty="0"/>
              <a:t>1.1 Propos introductifs</a:t>
            </a:r>
          </a:p>
        </p:txBody>
      </p:sp>
      <p:sp>
        <p:nvSpPr>
          <p:cNvPr id="3" name="Espace réservé du contenu 2">
            <a:extLst>
              <a:ext uri="{FF2B5EF4-FFF2-40B4-BE49-F238E27FC236}">
                <a16:creationId xmlns:a16="http://schemas.microsoft.com/office/drawing/2014/main" id="{8AE5E401-AB58-4649-BF52-B880275CE03A}"/>
              </a:ext>
            </a:extLst>
          </p:cNvPr>
          <p:cNvSpPr>
            <a:spLocks noGrp="1"/>
          </p:cNvSpPr>
          <p:nvPr>
            <p:ph type="body" sz="half" idx="2"/>
          </p:nvPr>
        </p:nvSpPr>
        <p:spPr>
          <a:xfrm>
            <a:off x="1901916" y="2057400"/>
            <a:ext cx="8519901" cy="3600450"/>
          </a:xfrm>
        </p:spPr>
        <p:txBody>
          <a:bodyPr>
            <a:normAutofit/>
          </a:bodyPr>
          <a:lstStyle/>
          <a:p>
            <a:pPr algn="just"/>
            <a:r>
              <a:rPr lang="fr-FR" sz="1400" dirty="0"/>
              <a:t>Cette année </a:t>
            </a:r>
            <a:r>
              <a:rPr lang="fr-FR" sz="1400" b="1" dirty="0"/>
              <a:t>la loi de finances </a:t>
            </a:r>
            <a:r>
              <a:rPr lang="fr-FR" sz="1400" dirty="0"/>
              <a:t>(LF) est largement impactée par la crise sanitaire liée à la Covid-19 et intègre un plan de relance économique ambitieux, le plan « France Relance »</a:t>
            </a:r>
          </a:p>
          <a:p>
            <a:pPr algn="just"/>
            <a:r>
              <a:rPr lang="fr-FR" sz="1400" dirty="0"/>
              <a:t>Trois objectifs du plan « France Relance » de 100 Mds€ : </a:t>
            </a:r>
          </a:p>
          <a:p>
            <a:pPr marL="971550" lvl="2" indent="-285750" algn="just">
              <a:buClr>
                <a:schemeClr val="accent6"/>
              </a:buClr>
              <a:buFont typeface="Wingdings" panose="05000000000000000000" pitchFamily="2" charset="2"/>
              <a:buChar char="Ø"/>
            </a:pPr>
            <a:r>
              <a:rPr lang="fr-FR" sz="1400" dirty="0"/>
              <a:t>Le verdissement de l’économie</a:t>
            </a:r>
          </a:p>
          <a:p>
            <a:pPr marL="971550" lvl="2" indent="-285750" algn="just">
              <a:buClr>
                <a:schemeClr val="accent6"/>
              </a:buClr>
              <a:buFont typeface="Wingdings" panose="05000000000000000000" pitchFamily="2" charset="2"/>
              <a:buChar char="Ø"/>
            </a:pPr>
            <a:r>
              <a:rPr lang="fr-FR" sz="1400" dirty="0"/>
              <a:t>L’amélioration de la compétitivité des entreprises</a:t>
            </a:r>
          </a:p>
          <a:p>
            <a:pPr marL="971550" lvl="2" indent="-285750" algn="just">
              <a:buClr>
                <a:schemeClr val="accent6"/>
              </a:buClr>
              <a:buFont typeface="Wingdings" panose="05000000000000000000" pitchFamily="2" charset="2"/>
              <a:buChar char="Ø"/>
            </a:pPr>
            <a:r>
              <a:rPr lang="fr-FR" sz="1400" dirty="0"/>
              <a:t>Le soutien aux plus fragiles</a:t>
            </a:r>
          </a:p>
          <a:p>
            <a:pPr algn="just">
              <a:buClr>
                <a:schemeClr val="accent3"/>
              </a:buClr>
            </a:pPr>
            <a:endParaRPr lang="fr-FR" sz="1400" dirty="0"/>
          </a:p>
          <a:p>
            <a:pPr algn="just">
              <a:buClr>
                <a:schemeClr val="accent3"/>
              </a:buClr>
            </a:pPr>
            <a:r>
              <a:rPr lang="fr-FR" sz="1400" dirty="0"/>
              <a:t>Pour les collectivités, la LF :</a:t>
            </a:r>
          </a:p>
          <a:p>
            <a:pPr marL="214313" indent="-214313" algn="just">
              <a:buClr>
                <a:schemeClr val="accent6"/>
              </a:buClr>
              <a:buFont typeface="Wingdings" panose="05000000000000000000" pitchFamily="2" charset="2"/>
              <a:buChar char="v"/>
            </a:pPr>
            <a:r>
              <a:rPr lang="fr-FR" sz="1400" dirty="0"/>
              <a:t>Instaure une réduction de 10 Mds€ de la fiscalité locale dite « économique » ou « de production » visant à redresser la compétitivité des entreprises françaises</a:t>
            </a:r>
          </a:p>
          <a:p>
            <a:pPr marL="214313" indent="-214313" algn="just">
              <a:buClr>
                <a:schemeClr val="accent6"/>
              </a:buClr>
              <a:buFont typeface="Wingdings" panose="05000000000000000000" pitchFamily="2" charset="2"/>
              <a:buChar char="v"/>
            </a:pPr>
            <a:r>
              <a:rPr lang="fr-FR" sz="1400" dirty="0"/>
              <a:t>Se caractérise par une stabilité des dotations</a:t>
            </a:r>
          </a:p>
          <a:p>
            <a:pPr marL="214313" indent="-214313" algn="just">
              <a:buClr>
                <a:schemeClr val="accent6"/>
              </a:buClr>
              <a:buFont typeface="Wingdings" panose="05000000000000000000" pitchFamily="2" charset="2"/>
              <a:buChar char="v"/>
            </a:pPr>
            <a:r>
              <a:rPr lang="fr-FR" sz="1400" dirty="0"/>
              <a:t>Reste évasive concernant le soutien que l’exécutif compte apporter aux collectivités locales pour 2021 afin de faire face aux effet de la crise sanitaire</a:t>
            </a:r>
          </a:p>
          <a:p>
            <a:pPr marL="257175" indent="-257175">
              <a:buClr>
                <a:schemeClr val="accent3"/>
              </a:buClr>
              <a:buFont typeface="Wingdings" panose="05000000000000000000" pitchFamily="2" charset="2"/>
              <a:buChar char="v"/>
            </a:pPr>
            <a:endParaRPr lang="fr-FR" sz="1400" dirty="0"/>
          </a:p>
        </p:txBody>
      </p:sp>
      <p:sp>
        <p:nvSpPr>
          <p:cNvPr id="4" name="Espace réservé de la date 3">
            <a:extLst>
              <a:ext uri="{FF2B5EF4-FFF2-40B4-BE49-F238E27FC236}">
                <a16:creationId xmlns:a16="http://schemas.microsoft.com/office/drawing/2014/main" id="{4EB73A82-3164-4ED7-AB33-E77104522705}"/>
              </a:ext>
            </a:extLst>
          </p:cNvPr>
          <p:cNvSpPr>
            <a:spLocks noGrp="1"/>
          </p:cNvSpPr>
          <p:nvPr>
            <p:ph type="dt" sz="half" idx="10"/>
          </p:nvPr>
        </p:nvSpPr>
        <p:spPr>
          <a:xfrm>
            <a:off x="2104831" y="6454937"/>
            <a:ext cx="2057400" cy="273844"/>
          </a:xfrm>
        </p:spPr>
        <p:txBody>
          <a:bodyPr anchor="ctr">
            <a:normAutofit/>
          </a:bodyPr>
          <a:lstStyle/>
          <a:p>
            <a:pPr>
              <a:spcAft>
                <a:spcPts val="450"/>
              </a:spcAft>
            </a:pPr>
            <a:fld id="{CADBB91B-E9D9-491B-9DEC-A89B45E57057}" type="datetime2">
              <a:rPr lang="fr-FR" smtClean="0"/>
              <a:t>vendredi 26 février 2021</a:t>
            </a:fld>
            <a:endParaRPr lang="fr-FR" dirty="0"/>
          </a:p>
        </p:txBody>
      </p:sp>
      <p:sp>
        <p:nvSpPr>
          <p:cNvPr id="6" name="Espace réservé du numéro de diapositive 5">
            <a:extLst>
              <a:ext uri="{FF2B5EF4-FFF2-40B4-BE49-F238E27FC236}">
                <a16:creationId xmlns:a16="http://schemas.microsoft.com/office/drawing/2014/main" id="{C40FA39B-7EF0-4F0E-80C8-74417FE1C82F}"/>
              </a:ext>
            </a:extLst>
          </p:cNvPr>
          <p:cNvSpPr>
            <a:spLocks noGrp="1"/>
          </p:cNvSpPr>
          <p:nvPr>
            <p:ph type="sldNum" sz="quarter" idx="12"/>
          </p:nvPr>
        </p:nvSpPr>
        <p:spPr>
          <a:xfrm>
            <a:off x="7981950" y="5624513"/>
            <a:ext cx="2057400" cy="273844"/>
          </a:xfrm>
        </p:spPr>
        <p:txBody>
          <a:bodyPr anchor="ctr">
            <a:normAutofit/>
          </a:bodyPr>
          <a:lstStyle/>
          <a:p>
            <a:pPr>
              <a:spcAft>
                <a:spcPts val="450"/>
              </a:spcAft>
            </a:pPr>
            <a:fld id="{13DEEDC0-82B3-4E10-9A3F-129451AFC2F1}" type="slidenum">
              <a:rPr lang="fr-FR" smtClean="0"/>
              <a:pPr>
                <a:spcAft>
                  <a:spcPts val="450"/>
                </a:spcAft>
              </a:pPr>
              <a:t>5</a:t>
            </a:fld>
            <a:endParaRPr lang="fr-FR" dirty="0"/>
          </a:p>
        </p:txBody>
      </p:sp>
      <p:sp>
        <p:nvSpPr>
          <p:cNvPr id="5" name="Espace réservé du pied de page 4"/>
          <p:cNvSpPr>
            <a:spLocks noGrp="1"/>
          </p:cNvSpPr>
          <p:nvPr>
            <p:ph type="ftr" sz="quarter" idx="11"/>
          </p:nvPr>
        </p:nvSpPr>
        <p:spPr/>
        <p:txBody>
          <a:bodyPr/>
          <a:lstStyle/>
          <a:p>
            <a:r>
              <a:rPr lang="fr-FR"/>
              <a:t>R.O.B. 2021</a:t>
            </a:r>
          </a:p>
        </p:txBody>
      </p:sp>
    </p:spTree>
    <p:extLst>
      <p:ext uri="{BB962C8B-B14F-4D97-AF65-F5344CB8AC3E}">
        <p14:creationId xmlns:p14="http://schemas.microsoft.com/office/powerpoint/2010/main" val="418294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20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20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20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23F790-7021-4ACE-873B-30BAFFCC199F}"/>
              </a:ext>
            </a:extLst>
          </p:cNvPr>
          <p:cNvSpPr>
            <a:spLocks noGrp="1"/>
          </p:cNvSpPr>
          <p:nvPr>
            <p:ph type="title"/>
          </p:nvPr>
        </p:nvSpPr>
        <p:spPr>
          <a:xfrm>
            <a:off x="962010" y="634237"/>
            <a:ext cx="7885509" cy="725425"/>
          </a:xfrm>
        </p:spPr>
        <p:txBody>
          <a:bodyPr anchor="ctr">
            <a:normAutofit fontScale="90000"/>
          </a:bodyPr>
          <a:lstStyle/>
          <a:p>
            <a:r>
              <a:rPr lang="fr-FR" dirty="0"/>
              <a:t>1.2 La trajectoire des finances publiques</a:t>
            </a:r>
            <a:br>
              <a:rPr lang="fr-FR" dirty="0"/>
            </a:br>
            <a:r>
              <a:rPr lang="fr-FR" dirty="0"/>
              <a:t>	</a:t>
            </a:r>
            <a:endParaRPr lang="fr-FR" sz="1500" dirty="0">
              <a:solidFill>
                <a:schemeClr val="accent3"/>
              </a:solidFill>
            </a:endParaRPr>
          </a:p>
        </p:txBody>
      </p:sp>
      <p:sp>
        <p:nvSpPr>
          <p:cNvPr id="13" name="Text Placeholder 3">
            <a:extLst>
              <a:ext uri="{FF2B5EF4-FFF2-40B4-BE49-F238E27FC236}">
                <a16:creationId xmlns:a16="http://schemas.microsoft.com/office/drawing/2014/main" id="{11118E5E-C3C1-4F32-8A95-86B08AAE581D}"/>
              </a:ext>
            </a:extLst>
          </p:cNvPr>
          <p:cNvSpPr>
            <a:spLocks noGrp="1"/>
          </p:cNvSpPr>
          <p:nvPr>
            <p:ph type="body" sz="half" idx="2"/>
          </p:nvPr>
        </p:nvSpPr>
        <p:spPr>
          <a:xfrm>
            <a:off x="486561" y="1458250"/>
            <a:ext cx="4522684" cy="3139869"/>
          </a:xfrm>
        </p:spPr>
        <p:txBody>
          <a:bodyPr anchor="ctr">
            <a:noAutofit/>
          </a:bodyPr>
          <a:lstStyle/>
          <a:p>
            <a:pPr algn="just"/>
            <a:r>
              <a:rPr lang="fr-FR" sz="1400" dirty="0"/>
              <a:t>Les finances publiques ont été fortement affectées par la crise économique et sanitaire liée à l’épidémie de Covid-19, à la fois sous l’effet de la dégradation de l’environnement macroéconomique et des mesures de soutien d’ampleur. </a:t>
            </a:r>
          </a:p>
          <a:p>
            <a:pPr algn="just"/>
            <a:endParaRPr lang="fr-FR" sz="1400" dirty="0"/>
          </a:p>
          <a:p>
            <a:pPr algn="just"/>
            <a:r>
              <a:rPr lang="fr-FR" sz="1400" dirty="0"/>
              <a:t>L’année 2021 sera marquée par la mise en œuvre du plan de relance, qui a pour objectif le retour de la croissance économique et l’atténuation des conséquences économiques et sociales de la crise. </a:t>
            </a:r>
          </a:p>
          <a:p>
            <a:r>
              <a:rPr lang="fr-FR" sz="1400" dirty="0"/>
              <a:t>En 2021, le déficit public se réduirait pour atteindre 6,7% du PIB contre 10,2% du PIB en 2020. </a:t>
            </a:r>
          </a:p>
        </p:txBody>
      </p:sp>
      <p:sp>
        <p:nvSpPr>
          <p:cNvPr id="4" name="Espace réservé de la date 3">
            <a:extLst>
              <a:ext uri="{FF2B5EF4-FFF2-40B4-BE49-F238E27FC236}">
                <a16:creationId xmlns:a16="http://schemas.microsoft.com/office/drawing/2014/main" id="{CDC8CF1F-BA40-406D-A67A-4C11E4CE7C0C}"/>
              </a:ext>
            </a:extLst>
          </p:cNvPr>
          <p:cNvSpPr>
            <a:spLocks noGrp="1"/>
          </p:cNvSpPr>
          <p:nvPr>
            <p:ph type="dt" sz="half" idx="10"/>
          </p:nvPr>
        </p:nvSpPr>
        <p:spPr>
          <a:xfrm>
            <a:off x="2152650" y="6454938"/>
            <a:ext cx="2057400" cy="273844"/>
          </a:xfrm>
        </p:spPr>
        <p:txBody>
          <a:bodyPr anchor="ctr">
            <a:normAutofit/>
          </a:bodyPr>
          <a:lstStyle/>
          <a:p>
            <a:pPr>
              <a:spcAft>
                <a:spcPts val="450"/>
              </a:spcAft>
            </a:pPr>
            <a:fld id="{19153B35-0C28-4202-A5C4-57A0F6EAE3B5}" type="datetime2">
              <a:rPr lang="fr-FR" smtClean="0"/>
              <a:t>vendredi 26 février 2021</a:t>
            </a:fld>
            <a:endParaRPr lang="fr-FR" dirty="0"/>
          </a:p>
        </p:txBody>
      </p:sp>
      <p:sp>
        <p:nvSpPr>
          <p:cNvPr id="6" name="Espace réservé du numéro de diapositive 5">
            <a:extLst>
              <a:ext uri="{FF2B5EF4-FFF2-40B4-BE49-F238E27FC236}">
                <a16:creationId xmlns:a16="http://schemas.microsoft.com/office/drawing/2014/main" id="{01DC5C9C-EA10-4B69-973B-C347694A2E56}"/>
              </a:ext>
            </a:extLst>
          </p:cNvPr>
          <p:cNvSpPr>
            <a:spLocks noGrp="1"/>
          </p:cNvSpPr>
          <p:nvPr>
            <p:ph type="sldNum" sz="quarter" idx="12"/>
          </p:nvPr>
        </p:nvSpPr>
        <p:spPr>
          <a:xfrm>
            <a:off x="7981950" y="5624513"/>
            <a:ext cx="2057400" cy="273844"/>
          </a:xfrm>
        </p:spPr>
        <p:txBody>
          <a:bodyPr anchor="ctr">
            <a:normAutofit/>
          </a:bodyPr>
          <a:lstStyle/>
          <a:p>
            <a:pPr>
              <a:spcAft>
                <a:spcPts val="450"/>
              </a:spcAft>
            </a:pPr>
            <a:fld id="{13DEEDC0-82B3-4E10-9A3F-129451AFC2F1}" type="slidenum">
              <a:rPr lang="fr-FR" smtClean="0"/>
              <a:pPr>
                <a:spcAft>
                  <a:spcPts val="450"/>
                </a:spcAft>
              </a:pPr>
              <a:t>6</a:t>
            </a:fld>
            <a:endParaRPr lang="fr-FR" dirty="0"/>
          </a:p>
        </p:txBody>
      </p:sp>
      <p:sp>
        <p:nvSpPr>
          <p:cNvPr id="3" name="Espace réservé du pied de page 2"/>
          <p:cNvSpPr>
            <a:spLocks noGrp="1"/>
          </p:cNvSpPr>
          <p:nvPr>
            <p:ph type="ftr" sz="quarter" idx="11"/>
          </p:nvPr>
        </p:nvSpPr>
        <p:spPr/>
        <p:txBody>
          <a:bodyPr/>
          <a:lstStyle/>
          <a:p>
            <a:r>
              <a:rPr lang="fr-FR"/>
              <a:t>R.O.B. 2021</a:t>
            </a:r>
          </a:p>
        </p:txBody>
      </p:sp>
      <p:sp>
        <p:nvSpPr>
          <p:cNvPr id="7" name="Rectangle 6"/>
          <p:cNvSpPr/>
          <p:nvPr/>
        </p:nvSpPr>
        <p:spPr>
          <a:xfrm>
            <a:off x="5270715" y="1312486"/>
            <a:ext cx="6096000" cy="4585871"/>
          </a:xfrm>
          <a:prstGeom prst="rect">
            <a:avLst/>
          </a:prstGeom>
        </p:spPr>
        <p:txBody>
          <a:bodyPr>
            <a:spAutoFit/>
          </a:bodyPr>
          <a:lstStyle/>
          <a:p>
            <a:r>
              <a:rPr lang="fr-FR" sz="1400" b="1" dirty="0">
                <a:solidFill>
                  <a:schemeClr val="accent5"/>
                </a:solidFill>
                <a:latin typeface="Arial" panose="020B0604020202020204" pitchFamily="34" charset="0"/>
              </a:rPr>
              <a:t>De lourdes conséquences sur le marché du travail</a:t>
            </a:r>
          </a:p>
          <a:p>
            <a:endParaRPr lang="fr-FR" sz="2000" dirty="0">
              <a:solidFill>
                <a:srgbClr val="000000"/>
              </a:solidFill>
              <a:latin typeface="Arial" panose="020B0604020202020204" pitchFamily="34" charset="0"/>
            </a:endParaRPr>
          </a:p>
          <a:p>
            <a:r>
              <a:rPr lang="fr-FR" sz="1200" dirty="0">
                <a:latin typeface="Arial" panose="020B0604020202020204" pitchFamily="34" charset="0"/>
              </a:rPr>
              <a:t>Sur le marché du travail, l'impact de la pandémie est impressionnant. Au S1 2020, 715 000 personnes avaient déjà perdu leur emploi salarié. En deux trimestres, l’ampleur des destructions d’emplois a ainsi dépassé les 692 000 créations d’emplois lentement accumulées au cours des deux ans et demi séparant le T2 2017 du T4 2019. Le rebond du T3 a toutefois permis de réduire les pertes d’emplois salariés à 295 000.</a:t>
            </a:r>
          </a:p>
          <a:p>
            <a:r>
              <a:rPr lang="fr-FR" sz="1200" dirty="0">
                <a:latin typeface="Arial" panose="020B0604020202020204" pitchFamily="34" charset="0"/>
              </a:rPr>
              <a:t>Cette destruction massive d'emplois ne s’est pas immédiatement traduite par une hausse du taux de chômage tel que mesuré par le BIT. En effet, le nombre de chômeurs se déclarant activement à la recherche d'un emploi ayant diminué pendant le confinement, le taux de chômage a nettement diminué au S1 passant de 8,1% au T4 2019 à 7,1% au T2 2020, alors même que la situation sur le marché du travail se détériorait. L’assouplissement des restrictions durant l’été aura eu raison de cette baisse du chômage en trompe-l’œil. Au T3, le nombre de chômeurs a augmenté de 628 000 en France et atteint 2,7millions tandis que le taux de chômage (BIT) s’élevait de nouveau à 9,0%.</a:t>
            </a:r>
          </a:p>
          <a:p>
            <a:r>
              <a:rPr lang="fr-FR" sz="1200" dirty="0">
                <a:latin typeface="Arial" panose="020B0604020202020204" pitchFamily="34" charset="0"/>
              </a:rPr>
              <a:t>Afin de soutenir les entreprises et limiter la hausse du chômage, le gouvernement a adapté dès mars le dispositif d’activité partielle, qui a été largement sollicité. Son coût pour 2020 est estimé à 31milliards€ (1,3%dePIB). En 2021 il sera vraisemblablement supérieur aux 6,6milliards€ prévus.</a:t>
            </a:r>
          </a:p>
          <a:p>
            <a:r>
              <a:rPr lang="fr-FR" sz="1200" dirty="0">
                <a:latin typeface="Arial" panose="020B0604020202020204" pitchFamily="34" charset="0"/>
              </a:rPr>
              <a:t>Malgré les mesures exceptionnelles de soutien au marché du travail, le taux de chômage devrait culminer au-dessus de 11% d’ici à la mi-2021, pour diminuer ensuite et atteindre 8% vers la fin de 2022.</a:t>
            </a:r>
            <a:endParaRPr lang="fr-FR" sz="1200" dirty="0"/>
          </a:p>
        </p:txBody>
      </p:sp>
      <p:sp>
        <p:nvSpPr>
          <p:cNvPr id="10" name="Content Placeholder 3">
            <a:extLst>
              <a:ext uri="{FF2B5EF4-FFF2-40B4-BE49-F238E27FC236}">
                <a16:creationId xmlns:a16="http://schemas.microsoft.com/office/drawing/2014/main" id="{CE125C32-FCCC-477A-B9CF-549EAAB285F6}"/>
              </a:ext>
            </a:extLst>
          </p:cNvPr>
          <p:cNvSpPr txBox="1">
            <a:spLocks/>
          </p:cNvSpPr>
          <p:nvPr/>
        </p:nvSpPr>
        <p:spPr>
          <a:xfrm>
            <a:off x="537131" y="4436687"/>
            <a:ext cx="4421544" cy="146167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Tx/>
              <a:buNone/>
              <a:defRPr sz="1600" kern="1200">
                <a:solidFill>
                  <a:schemeClr val="tx1"/>
                </a:solidFill>
                <a:latin typeface="Sofia Pro Light" panose="020B0000000000000000"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ofia Pro Light" panose="020B0000000000000000"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ofia Pro Light" panose="020B0000000000000000"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ofia Pro Light" panose="020B0000000000000000"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ofia Pro Light" panose="020B0000000000000000"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r>
              <a:rPr lang="fr-FR" sz="1400"/>
              <a:t>Après une forte augmentation en 2020 liée aux mesures d’urgence mises en œuvre pour répondre à la crise sanitaire et économique, le taux de croissance des dépenses publiques en volume serait ramené de +6,3 % en 2020 à seulement +0,4 % en 2021.</a:t>
            </a:r>
            <a:endParaRPr lang="en-US" sz="1400" dirty="0"/>
          </a:p>
        </p:txBody>
      </p:sp>
    </p:spTree>
    <p:extLst>
      <p:ext uri="{BB962C8B-B14F-4D97-AF65-F5344CB8AC3E}">
        <p14:creationId xmlns:p14="http://schemas.microsoft.com/office/powerpoint/2010/main" val="422940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20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fade">
                                      <p:cBhvr>
                                        <p:cTn id="17" dur="2000"/>
                                        <p:tgtEl>
                                          <p:spTgt spid="1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029231B-4697-4C14-B5BD-7370F05D29FC}"/>
              </a:ext>
            </a:extLst>
          </p:cNvPr>
          <p:cNvSpPr>
            <a:spLocks noGrp="1"/>
          </p:cNvSpPr>
          <p:nvPr>
            <p:ph type="dt" sz="half" idx="10"/>
          </p:nvPr>
        </p:nvSpPr>
        <p:spPr>
          <a:xfrm>
            <a:off x="2152650" y="5624513"/>
            <a:ext cx="2057400" cy="273844"/>
          </a:xfrm>
        </p:spPr>
        <p:txBody>
          <a:bodyPr anchor="ctr">
            <a:normAutofit/>
          </a:bodyPr>
          <a:lstStyle/>
          <a:p>
            <a:pPr>
              <a:spcAft>
                <a:spcPts val="450"/>
              </a:spcAft>
            </a:pPr>
            <a:fld id="{E5DC73EB-CE3E-47F9-A135-E9CEC2203C55}" type="datetime2">
              <a:rPr lang="fr-FR" smtClean="0"/>
              <a:t>vendredi 26 février 2021</a:t>
            </a:fld>
            <a:endParaRPr lang="fr-FR" dirty="0"/>
          </a:p>
        </p:txBody>
      </p:sp>
      <p:sp>
        <p:nvSpPr>
          <p:cNvPr id="6" name="Espace réservé du numéro de diapositive 5">
            <a:extLst>
              <a:ext uri="{FF2B5EF4-FFF2-40B4-BE49-F238E27FC236}">
                <a16:creationId xmlns:a16="http://schemas.microsoft.com/office/drawing/2014/main" id="{F970701F-EC22-4705-B090-231FDFC1AD53}"/>
              </a:ext>
            </a:extLst>
          </p:cNvPr>
          <p:cNvSpPr>
            <a:spLocks noGrp="1"/>
          </p:cNvSpPr>
          <p:nvPr>
            <p:ph type="sldNum" sz="quarter" idx="12"/>
          </p:nvPr>
        </p:nvSpPr>
        <p:spPr>
          <a:xfrm>
            <a:off x="7981950" y="5624513"/>
            <a:ext cx="2057400" cy="273844"/>
          </a:xfrm>
        </p:spPr>
        <p:txBody>
          <a:bodyPr anchor="ctr">
            <a:normAutofit/>
          </a:bodyPr>
          <a:lstStyle/>
          <a:p>
            <a:pPr>
              <a:spcAft>
                <a:spcPts val="450"/>
              </a:spcAft>
            </a:pPr>
            <a:fld id="{13DEEDC0-82B3-4E10-9A3F-129451AFC2F1}" type="slidenum">
              <a:rPr lang="fr-FR" smtClean="0"/>
              <a:pPr>
                <a:spcAft>
                  <a:spcPts val="450"/>
                </a:spcAft>
              </a:pPr>
              <a:t>7</a:t>
            </a:fld>
            <a:endParaRPr lang="fr-FR" dirty="0"/>
          </a:p>
        </p:txBody>
      </p:sp>
      <p:sp>
        <p:nvSpPr>
          <p:cNvPr id="8" name="Titre 1">
            <a:extLst>
              <a:ext uri="{FF2B5EF4-FFF2-40B4-BE49-F238E27FC236}">
                <a16:creationId xmlns:a16="http://schemas.microsoft.com/office/drawing/2014/main" id="{902E626B-60E0-421A-9045-9E46B82B2622}"/>
              </a:ext>
            </a:extLst>
          </p:cNvPr>
          <p:cNvSpPr txBox="1">
            <a:spLocks/>
          </p:cNvSpPr>
          <p:nvPr/>
        </p:nvSpPr>
        <p:spPr>
          <a:xfrm>
            <a:off x="962010" y="634237"/>
            <a:ext cx="7885509" cy="725425"/>
          </a:xfrm>
          <a:prstGeom prst="rect">
            <a:avLst/>
          </a:prstGeom>
          <a:noFill/>
          <a:ln>
            <a:noFill/>
          </a:ln>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2800" b="1" kern="1200" spc="-150">
                <a:solidFill>
                  <a:schemeClr val="tx1"/>
                </a:solidFill>
                <a:latin typeface="+mj-lt"/>
                <a:ea typeface="+mj-ea"/>
                <a:cs typeface="+mj-cs"/>
              </a:defRPr>
            </a:lvl1pPr>
          </a:lstStyle>
          <a:p>
            <a:r>
              <a:rPr lang="fr-FR"/>
              <a:t>1.2 La trajectoire des finances publiques</a:t>
            </a:r>
            <a:br>
              <a:rPr lang="fr-FR"/>
            </a:br>
            <a:r>
              <a:rPr lang="fr-FR"/>
              <a:t>	</a:t>
            </a:r>
            <a:endParaRPr lang="fr-FR" sz="1500" dirty="0">
              <a:solidFill>
                <a:schemeClr val="accent3"/>
              </a:solidFill>
            </a:endParaRPr>
          </a:p>
        </p:txBody>
      </p:sp>
      <p:sp>
        <p:nvSpPr>
          <p:cNvPr id="2" name="Espace réservé du pied de page 1"/>
          <p:cNvSpPr>
            <a:spLocks noGrp="1"/>
          </p:cNvSpPr>
          <p:nvPr>
            <p:ph type="ftr" sz="quarter" idx="11"/>
          </p:nvPr>
        </p:nvSpPr>
        <p:spPr/>
        <p:txBody>
          <a:bodyPr/>
          <a:lstStyle/>
          <a:p>
            <a:r>
              <a:rPr lang="fr-FR"/>
              <a:t>R.O.B. 2021</a:t>
            </a:r>
          </a:p>
        </p:txBody>
      </p:sp>
      <p:sp>
        <p:nvSpPr>
          <p:cNvPr id="3" name="Espace réservé du contenu 2"/>
          <p:cNvSpPr>
            <a:spLocks noGrp="1"/>
          </p:cNvSpPr>
          <p:nvPr>
            <p:ph sz="half" idx="2"/>
          </p:nvPr>
        </p:nvSpPr>
        <p:spPr>
          <a:xfrm>
            <a:off x="6172200" y="1454916"/>
            <a:ext cx="5181600" cy="3924392"/>
          </a:xfrm>
        </p:spPr>
        <p:txBody>
          <a:bodyPr>
            <a:normAutofit fontScale="40000" lnSpcReduction="20000"/>
          </a:bodyPr>
          <a:lstStyle/>
          <a:p>
            <a:r>
              <a:rPr lang="fr-FR" sz="2500" b="1" dirty="0">
                <a:solidFill>
                  <a:schemeClr val="accent5"/>
                </a:solidFill>
                <a:latin typeface="Arial" panose="020B0604020202020204" pitchFamily="34" charset="0"/>
              </a:rPr>
              <a:t>Une inflation faible</a:t>
            </a:r>
          </a:p>
          <a:p>
            <a:endParaRPr lang="fr-FR" dirty="0"/>
          </a:p>
          <a:p>
            <a:pPr>
              <a:lnSpc>
                <a:spcPct val="120000"/>
              </a:lnSpc>
            </a:pPr>
            <a:r>
              <a:rPr lang="fr-FR" sz="2200" dirty="0">
                <a:latin typeface="Arial" panose="020B0604020202020204" pitchFamily="34" charset="0"/>
              </a:rPr>
              <a:t>Depuis le début de la pandémie mondiale, l'inflation de l'IPC français a fortement baissé, passant de 1,5% en janvier 2020 à 0% à partir de septembre, son plus bas niveau depuis mai 2016.</a:t>
            </a:r>
          </a:p>
          <a:p>
            <a:pPr>
              <a:lnSpc>
                <a:spcPct val="120000"/>
              </a:lnSpc>
            </a:pPr>
            <a:r>
              <a:rPr lang="fr-FR" sz="2200" dirty="0">
                <a:latin typeface="Arial" panose="020B0604020202020204" pitchFamily="34" charset="0"/>
              </a:rPr>
              <a:t>Après 1,1% en 2019, l'inflation française (IPC) s’est élevée à 0,5% en moyenne en 2020. Au regard de la hausse attendue du chômage, l’inflation devrait être principalement guidée par les prix du pétrole et rester faible les deux prochaines années. Elle devrait légèrement progresser pour atteindre 0,7% en 2021 et 0,6% en 2022.</a:t>
            </a:r>
          </a:p>
          <a:p>
            <a:endParaRPr lang="fr-FR" sz="2500" dirty="0">
              <a:solidFill>
                <a:srgbClr val="000000"/>
              </a:solidFill>
              <a:latin typeface="Arial" panose="020B0604020202020204" pitchFamily="34" charset="0"/>
            </a:endParaRPr>
          </a:p>
          <a:p>
            <a:r>
              <a:rPr lang="fr-FR" sz="2500" b="1" dirty="0">
                <a:solidFill>
                  <a:schemeClr val="accent5"/>
                </a:solidFill>
                <a:latin typeface="Arial" panose="020B0604020202020204" pitchFamily="34" charset="0"/>
              </a:rPr>
              <a:t>Un impact durable de la crise sanitaire sur les finances publiques</a:t>
            </a:r>
            <a:endParaRPr lang="fr-FR" b="1" dirty="0">
              <a:solidFill>
                <a:schemeClr val="accent5"/>
              </a:solidFill>
            </a:endParaRPr>
          </a:p>
          <a:p>
            <a:pPr>
              <a:lnSpc>
                <a:spcPct val="120000"/>
              </a:lnSpc>
            </a:pPr>
            <a:r>
              <a:rPr lang="fr-FR" sz="2200" dirty="0">
                <a:latin typeface="Arial" panose="020B0604020202020204" pitchFamily="34" charset="0"/>
              </a:rPr>
              <a:t>Sous le double effet de la baisse de l’activité et d’interventions publiques massives en raison de la crise sanitaire, le déficit public devrait atteindre 11,3% du PIB en 2020, tandis que la dette publique s’élèverait à 119,8% du PIB selon le 4</a:t>
            </a:r>
            <a:r>
              <a:rPr lang="fr-FR" sz="2200" baseline="30000" dirty="0">
                <a:latin typeface="Arial" panose="020B0604020202020204" pitchFamily="34" charset="0"/>
              </a:rPr>
              <a:t>ème</a:t>
            </a:r>
            <a:r>
              <a:rPr lang="fr-FR" sz="2200" dirty="0">
                <a:latin typeface="Arial" panose="020B0604020202020204" pitchFamily="34" charset="0"/>
              </a:rPr>
              <a:t> projet de loi de finances rectificative (PLFR) pour 2020.</a:t>
            </a:r>
          </a:p>
          <a:p>
            <a:pPr>
              <a:lnSpc>
                <a:spcPct val="120000"/>
              </a:lnSpc>
            </a:pPr>
            <a:r>
              <a:rPr lang="fr-FR" sz="2200" dirty="0">
                <a:latin typeface="Arial" panose="020B0604020202020204" pitchFamily="34" charset="0"/>
              </a:rPr>
              <a:t>Pour 2021, le gouvernement prévoit depuis décembre une baisse du déficit public à 8,6% du PIB et une dette publique à 122,3% du PIB.</a:t>
            </a:r>
          </a:p>
          <a:p>
            <a:pPr>
              <a:lnSpc>
                <a:spcPct val="120000"/>
              </a:lnSpc>
            </a:pPr>
            <a:r>
              <a:rPr lang="fr-FR" sz="2200" dirty="0">
                <a:latin typeface="Arial" panose="020B0604020202020204" pitchFamily="34" charset="0"/>
              </a:rPr>
              <a:t>Pour autant, la forte augmentation attendue de la dette publique française ne devrait pas affecter la viabilité de la dette de la France en raison des coûts d’emprunt extrêmement bas liés à la politique très accommodante de la BCE. En effet, compte tenu du niveau très faible de l'inflation, les taux d'intérêt devraient rester extrêmement bas pendant encore un certain temps. Les taux sont restés en territoire négatif jusqu’à l’échéance 10 ans.</a:t>
            </a:r>
          </a:p>
          <a:p>
            <a:endParaRPr lang="fr-FR" dirty="0"/>
          </a:p>
        </p:txBody>
      </p:sp>
      <p:sp>
        <p:nvSpPr>
          <p:cNvPr id="5" name="Espace réservé du contenu 4"/>
          <p:cNvSpPr>
            <a:spLocks noGrp="1"/>
          </p:cNvSpPr>
          <p:nvPr>
            <p:ph sz="half" idx="1"/>
          </p:nvPr>
        </p:nvSpPr>
        <p:spPr>
          <a:xfrm>
            <a:off x="838200" y="1454916"/>
            <a:ext cx="5181600" cy="3825538"/>
          </a:xfrm>
        </p:spPr>
        <p:txBody>
          <a:bodyPr>
            <a:normAutofit fontScale="40000" lnSpcReduction="20000"/>
          </a:bodyPr>
          <a:lstStyle/>
          <a:p>
            <a:r>
              <a:rPr lang="fr-FR" sz="2500" b="1" dirty="0">
                <a:solidFill>
                  <a:schemeClr val="accent5"/>
                </a:solidFill>
                <a:latin typeface="Arial" panose="020B0604020202020204" pitchFamily="34" charset="0"/>
              </a:rPr>
              <a:t>D’importants soutiens économiques financés par emprunt</a:t>
            </a:r>
          </a:p>
          <a:p>
            <a:pPr>
              <a:lnSpc>
                <a:spcPct val="120000"/>
              </a:lnSpc>
            </a:pPr>
            <a:r>
              <a:rPr lang="fr-FR" sz="2500" dirty="0">
                <a:latin typeface="Arial" panose="020B0604020202020204" pitchFamily="34" charset="0"/>
                <a:cs typeface="Arial" panose="020B0604020202020204" pitchFamily="34" charset="0"/>
              </a:rPr>
              <a:t>Pour atténuer l'impact économique et social de la crise sanitaire, le gouvernement a accompagné les confinements d’un vaste ensemble de mesures d'urgence. Ces mesures ont été conçues pour soutenir les ménages (en préservant leur emploi et la majeure partie de leurs revenus grâce au chômage partiel), soutenir les entreprises (en renforçant leur trésorerie par le biais de facilités de crédit) et soutenir certains secteurs d’activité les plus durement touchés par l’épidémie (tels que l’hôtellerie-restauration, le tourisme, l’automobile et l’aéronautique).</a:t>
            </a:r>
          </a:p>
          <a:p>
            <a:pPr>
              <a:lnSpc>
                <a:spcPct val="120000"/>
              </a:lnSpc>
            </a:pPr>
            <a:r>
              <a:rPr lang="fr-FR" sz="2500" dirty="0">
                <a:latin typeface="Arial" panose="020B0604020202020204" pitchFamily="34" charset="0"/>
                <a:cs typeface="Arial" panose="020B0604020202020204" pitchFamily="34" charset="0"/>
              </a:rPr>
              <a:t>Le coût total de ces mesures est estimé à près de 470milliards€ (environ 20% du PIB). Toutefois, seule une partie des mesures (64,5Mds€) aura un impact direct sur le solde public, l’impact des mesures de trésorerie (76Mds€) et de garanties de l’Etat (327,5Mds€) à ce stade incertain n’étant susceptible d’intervenir qu’après 2020.</a:t>
            </a:r>
          </a:p>
          <a:p>
            <a:pPr>
              <a:lnSpc>
                <a:spcPct val="120000"/>
              </a:lnSpc>
            </a:pPr>
            <a:r>
              <a:rPr lang="fr-FR" sz="2500" dirty="0">
                <a:latin typeface="Arial" panose="020B0604020202020204" pitchFamily="34" charset="0"/>
                <a:cs typeface="Arial" panose="020B0604020202020204" pitchFamily="34" charset="0"/>
              </a:rPr>
              <a:t>Au-delà de ces mesures d’urgence, le gouvernement français a présenté en septembre un plan de relance sur les années 2021-2022 de 100milliards€ (soit 4,3% du PIB) financé à hauteur de 40milliards€ par l’Europe. Comprenant trois axes (écologie, compétitivité et cohésion), il vise via des programmes d’investissement à soutenir l’activité et à minimiser les effets potentiels à long terme de la crise sanitaire.</a:t>
            </a:r>
          </a:p>
          <a:p>
            <a:pPr>
              <a:lnSpc>
                <a:spcPct val="120000"/>
              </a:lnSpc>
            </a:pPr>
            <a:r>
              <a:rPr lang="fr-FR" sz="2500" dirty="0">
                <a:latin typeface="Arial" panose="020B0604020202020204" pitchFamily="34" charset="0"/>
                <a:cs typeface="Arial" panose="020B0604020202020204" pitchFamily="34" charset="0"/>
              </a:rPr>
              <a:t>Enfin, l’annonce du 2</a:t>
            </a:r>
            <a:r>
              <a:rPr lang="fr-FR" sz="2500" baseline="30000" dirty="0">
                <a:latin typeface="Arial" panose="020B0604020202020204" pitchFamily="34" charset="0"/>
                <a:cs typeface="Arial" panose="020B0604020202020204" pitchFamily="34" charset="0"/>
              </a:rPr>
              <a:t>ème</a:t>
            </a:r>
            <a:r>
              <a:rPr lang="fr-FR" sz="2500" dirty="0">
                <a:latin typeface="Arial" panose="020B0604020202020204" pitchFamily="34" charset="0"/>
                <a:cs typeface="Arial" panose="020B0604020202020204" pitchFamily="34" charset="0"/>
              </a:rPr>
              <a:t> confinement s’est accompagnée d’une enveloppe budgétaire supplémentaire de 20milliards€ de soutien financier, largement répartie sur les mesures de soutien mises en place précédemment.</a:t>
            </a:r>
          </a:p>
        </p:txBody>
      </p:sp>
    </p:spTree>
    <p:extLst>
      <p:ext uri="{BB962C8B-B14F-4D97-AF65-F5344CB8AC3E}">
        <p14:creationId xmlns:p14="http://schemas.microsoft.com/office/powerpoint/2010/main" val="873901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3DEFC4-F023-419F-9E76-0DE0F9B64308}"/>
              </a:ext>
            </a:extLst>
          </p:cNvPr>
          <p:cNvSpPr>
            <a:spLocks noGrp="1"/>
          </p:cNvSpPr>
          <p:nvPr>
            <p:ph type="title"/>
          </p:nvPr>
        </p:nvSpPr>
        <p:spPr>
          <a:xfrm>
            <a:off x="2067686" y="857250"/>
            <a:ext cx="7552751" cy="1200150"/>
          </a:xfrm>
        </p:spPr>
        <p:txBody>
          <a:bodyPr/>
          <a:lstStyle/>
          <a:p>
            <a:r>
              <a:rPr lang="fr-FR" dirty="0"/>
              <a:t>1.3 Les réformes de la LF 2021 </a:t>
            </a:r>
          </a:p>
        </p:txBody>
      </p:sp>
      <p:sp>
        <p:nvSpPr>
          <p:cNvPr id="5" name="Espace réservé de la date 4">
            <a:extLst>
              <a:ext uri="{FF2B5EF4-FFF2-40B4-BE49-F238E27FC236}">
                <a16:creationId xmlns:a16="http://schemas.microsoft.com/office/drawing/2014/main" id="{BC93D1A2-C842-4510-9663-10A50299B55D}"/>
              </a:ext>
            </a:extLst>
          </p:cNvPr>
          <p:cNvSpPr>
            <a:spLocks noGrp="1"/>
          </p:cNvSpPr>
          <p:nvPr>
            <p:ph type="dt" sz="half" idx="10"/>
          </p:nvPr>
        </p:nvSpPr>
        <p:spPr/>
        <p:txBody>
          <a:bodyPr/>
          <a:lstStyle/>
          <a:p>
            <a:fld id="{4522153A-DA41-450D-9DF3-447D1DD192F9}" type="datetime2">
              <a:rPr lang="fr-FR" smtClean="0"/>
              <a:t>vendredi 26 février 2021</a:t>
            </a:fld>
            <a:endParaRPr lang="fr-FR" dirty="0"/>
          </a:p>
        </p:txBody>
      </p:sp>
      <p:sp>
        <p:nvSpPr>
          <p:cNvPr id="7" name="Espace réservé du numéro de diapositive 6">
            <a:extLst>
              <a:ext uri="{FF2B5EF4-FFF2-40B4-BE49-F238E27FC236}">
                <a16:creationId xmlns:a16="http://schemas.microsoft.com/office/drawing/2014/main" id="{900656A5-84BF-490C-BFE1-8AFB47925895}"/>
              </a:ext>
            </a:extLst>
          </p:cNvPr>
          <p:cNvSpPr>
            <a:spLocks noGrp="1"/>
          </p:cNvSpPr>
          <p:nvPr>
            <p:ph type="sldNum" sz="quarter" idx="12"/>
          </p:nvPr>
        </p:nvSpPr>
        <p:spPr/>
        <p:txBody>
          <a:bodyPr/>
          <a:lstStyle/>
          <a:p>
            <a:fld id="{13DEEDC0-82B3-4E10-9A3F-129451AFC2F1}" type="slidenum">
              <a:rPr lang="fr-FR" smtClean="0"/>
              <a:t>8</a:t>
            </a:fld>
            <a:endParaRPr lang="fr-FR" dirty="0"/>
          </a:p>
        </p:txBody>
      </p:sp>
      <p:pic>
        <p:nvPicPr>
          <p:cNvPr id="16" name="Image 15">
            <a:extLst>
              <a:ext uri="{FF2B5EF4-FFF2-40B4-BE49-F238E27FC236}">
                <a16:creationId xmlns:a16="http://schemas.microsoft.com/office/drawing/2014/main" id="{E94D81EB-0925-4692-B2AA-86D771D222F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38058" b="37346"/>
          <a:stretch/>
        </p:blipFill>
        <p:spPr>
          <a:xfrm>
            <a:off x="1524001" y="3093607"/>
            <a:ext cx="6272213" cy="1091198"/>
          </a:xfrm>
          <a:prstGeom prst="rect">
            <a:avLst/>
          </a:prstGeom>
        </p:spPr>
      </p:pic>
      <p:sp>
        <p:nvSpPr>
          <p:cNvPr id="19" name="ZoneTexte 18">
            <a:extLst>
              <a:ext uri="{FF2B5EF4-FFF2-40B4-BE49-F238E27FC236}">
                <a16:creationId xmlns:a16="http://schemas.microsoft.com/office/drawing/2014/main" id="{F99136AC-009F-4B8B-B734-6EEA3BEC81D5}"/>
              </a:ext>
            </a:extLst>
          </p:cNvPr>
          <p:cNvSpPr txBox="1"/>
          <p:nvPr/>
        </p:nvSpPr>
        <p:spPr>
          <a:xfrm>
            <a:off x="1524001" y="3899004"/>
            <a:ext cx="559293" cy="300082"/>
          </a:xfrm>
          <a:prstGeom prst="rect">
            <a:avLst/>
          </a:prstGeom>
          <a:noFill/>
        </p:spPr>
        <p:txBody>
          <a:bodyPr wrap="square" rtlCol="0">
            <a:spAutoFit/>
          </a:bodyPr>
          <a:lstStyle/>
          <a:p>
            <a:pPr algn="ctr"/>
            <a:r>
              <a:rPr lang="fr-FR" sz="1350" dirty="0"/>
              <a:t>DGF</a:t>
            </a:r>
          </a:p>
        </p:txBody>
      </p:sp>
      <p:sp>
        <p:nvSpPr>
          <p:cNvPr id="20" name="ZoneTexte 19">
            <a:extLst>
              <a:ext uri="{FF2B5EF4-FFF2-40B4-BE49-F238E27FC236}">
                <a16:creationId xmlns:a16="http://schemas.microsoft.com/office/drawing/2014/main" id="{03BA4A7A-F41B-4FB2-8531-367AF504F379}"/>
              </a:ext>
            </a:extLst>
          </p:cNvPr>
          <p:cNvSpPr txBox="1"/>
          <p:nvPr/>
        </p:nvSpPr>
        <p:spPr>
          <a:xfrm>
            <a:off x="2428351" y="3096829"/>
            <a:ext cx="946028" cy="300082"/>
          </a:xfrm>
          <a:prstGeom prst="rect">
            <a:avLst/>
          </a:prstGeom>
          <a:noFill/>
        </p:spPr>
        <p:txBody>
          <a:bodyPr wrap="square" rtlCol="0">
            <a:spAutoFit/>
          </a:bodyPr>
          <a:lstStyle/>
          <a:p>
            <a:pPr algn="ctr"/>
            <a:r>
              <a:rPr lang="fr-FR" sz="1350" dirty="0"/>
              <a:t>TH</a:t>
            </a:r>
          </a:p>
        </p:txBody>
      </p:sp>
      <p:sp>
        <p:nvSpPr>
          <p:cNvPr id="21" name="ZoneTexte 20">
            <a:extLst>
              <a:ext uri="{FF2B5EF4-FFF2-40B4-BE49-F238E27FC236}">
                <a16:creationId xmlns:a16="http://schemas.microsoft.com/office/drawing/2014/main" id="{466A3EF8-1536-46A9-B0C2-1910BC2AA43D}"/>
              </a:ext>
            </a:extLst>
          </p:cNvPr>
          <p:cNvSpPr txBox="1"/>
          <p:nvPr/>
        </p:nvSpPr>
        <p:spPr>
          <a:xfrm>
            <a:off x="3745650" y="3909012"/>
            <a:ext cx="725471" cy="261610"/>
          </a:xfrm>
          <a:prstGeom prst="rect">
            <a:avLst/>
          </a:prstGeom>
          <a:noFill/>
        </p:spPr>
        <p:txBody>
          <a:bodyPr wrap="square" rtlCol="0">
            <a:spAutoFit/>
          </a:bodyPr>
          <a:lstStyle/>
          <a:p>
            <a:r>
              <a:rPr lang="fr-FR" sz="1100" dirty="0"/>
              <a:t>FCTVA</a:t>
            </a:r>
          </a:p>
        </p:txBody>
      </p:sp>
      <p:sp>
        <p:nvSpPr>
          <p:cNvPr id="22" name="ZoneTexte 21">
            <a:extLst>
              <a:ext uri="{FF2B5EF4-FFF2-40B4-BE49-F238E27FC236}">
                <a16:creationId xmlns:a16="http://schemas.microsoft.com/office/drawing/2014/main" id="{6E0F633F-02F9-4AD6-9B5E-6E328A38E7A2}"/>
              </a:ext>
            </a:extLst>
          </p:cNvPr>
          <p:cNvSpPr txBox="1"/>
          <p:nvPr/>
        </p:nvSpPr>
        <p:spPr>
          <a:xfrm>
            <a:off x="4928381" y="3119912"/>
            <a:ext cx="599208" cy="253916"/>
          </a:xfrm>
          <a:prstGeom prst="rect">
            <a:avLst/>
          </a:prstGeom>
          <a:noFill/>
        </p:spPr>
        <p:txBody>
          <a:bodyPr wrap="square" rtlCol="0">
            <a:spAutoFit/>
          </a:bodyPr>
          <a:lstStyle/>
          <a:p>
            <a:r>
              <a:rPr lang="fr-FR" sz="1050" dirty="0"/>
              <a:t>CVAE</a:t>
            </a:r>
          </a:p>
        </p:txBody>
      </p:sp>
      <p:sp>
        <p:nvSpPr>
          <p:cNvPr id="24" name="ZoneTexte 23">
            <a:extLst>
              <a:ext uri="{FF2B5EF4-FFF2-40B4-BE49-F238E27FC236}">
                <a16:creationId xmlns:a16="http://schemas.microsoft.com/office/drawing/2014/main" id="{91F35E7D-B447-484F-94E4-F664CD7F89E1}"/>
              </a:ext>
            </a:extLst>
          </p:cNvPr>
          <p:cNvSpPr txBox="1"/>
          <p:nvPr/>
        </p:nvSpPr>
        <p:spPr>
          <a:xfrm>
            <a:off x="5959987" y="3881316"/>
            <a:ext cx="674966" cy="346249"/>
          </a:xfrm>
          <a:prstGeom prst="rect">
            <a:avLst/>
          </a:prstGeom>
          <a:noFill/>
        </p:spPr>
        <p:txBody>
          <a:bodyPr wrap="square" rtlCol="0">
            <a:spAutoFit/>
          </a:bodyPr>
          <a:lstStyle/>
          <a:p>
            <a:pPr algn="ctr"/>
            <a:r>
              <a:rPr lang="fr-FR" sz="825" dirty="0" err="1"/>
              <a:t>Etab</a:t>
            </a:r>
            <a:r>
              <a:rPr lang="fr-FR" sz="900" dirty="0"/>
              <a:t>. </a:t>
            </a:r>
            <a:r>
              <a:rPr lang="fr-FR" sz="750" dirty="0"/>
              <a:t>Industriels</a:t>
            </a:r>
          </a:p>
        </p:txBody>
      </p:sp>
      <p:sp>
        <p:nvSpPr>
          <p:cNvPr id="25" name="ZoneTexte 24">
            <a:extLst>
              <a:ext uri="{FF2B5EF4-FFF2-40B4-BE49-F238E27FC236}">
                <a16:creationId xmlns:a16="http://schemas.microsoft.com/office/drawing/2014/main" id="{F544D26E-B36C-45E3-B09B-DF99001EA349}"/>
              </a:ext>
            </a:extLst>
          </p:cNvPr>
          <p:cNvSpPr txBox="1"/>
          <p:nvPr/>
        </p:nvSpPr>
        <p:spPr>
          <a:xfrm>
            <a:off x="7191659" y="3135307"/>
            <a:ext cx="792332" cy="300082"/>
          </a:xfrm>
          <a:prstGeom prst="rect">
            <a:avLst/>
          </a:prstGeom>
          <a:noFill/>
        </p:spPr>
        <p:txBody>
          <a:bodyPr wrap="square" rtlCol="0">
            <a:spAutoFit/>
          </a:bodyPr>
          <a:lstStyle/>
          <a:p>
            <a:r>
              <a:rPr lang="fr-FR" sz="1350" dirty="0"/>
              <a:t>CET</a:t>
            </a:r>
          </a:p>
        </p:txBody>
      </p:sp>
      <p:sp>
        <p:nvSpPr>
          <p:cNvPr id="10" name="ZoneTexte 9">
            <a:extLst>
              <a:ext uri="{FF2B5EF4-FFF2-40B4-BE49-F238E27FC236}">
                <a16:creationId xmlns:a16="http://schemas.microsoft.com/office/drawing/2014/main" id="{2B5DD887-3E34-4A27-87E7-78EEE9035757}"/>
              </a:ext>
            </a:extLst>
          </p:cNvPr>
          <p:cNvSpPr txBox="1"/>
          <p:nvPr/>
        </p:nvSpPr>
        <p:spPr>
          <a:xfrm>
            <a:off x="1120346" y="4256676"/>
            <a:ext cx="1349682" cy="561856"/>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fr-FR" sz="900" b="1" dirty="0"/>
              <a:t>Stabilité globale des concours financiers de l’Etat </a:t>
            </a:r>
          </a:p>
        </p:txBody>
      </p:sp>
      <p:sp>
        <p:nvSpPr>
          <p:cNvPr id="11" name="ZoneTexte 10">
            <a:extLst>
              <a:ext uri="{FF2B5EF4-FFF2-40B4-BE49-F238E27FC236}">
                <a16:creationId xmlns:a16="http://schemas.microsoft.com/office/drawing/2014/main" id="{E893786C-6FE8-4CEA-BFF6-AE660FA6F545}"/>
              </a:ext>
            </a:extLst>
          </p:cNvPr>
          <p:cNvSpPr txBox="1"/>
          <p:nvPr/>
        </p:nvSpPr>
        <p:spPr>
          <a:xfrm>
            <a:off x="2067685" y="2609981"/>
            <a:ext cx="1894274" cy="408623"/>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fr-FR" sz="900" b="1" dirty="0"/>
              <a:t>Neutralisation des effets de la suppression de la TH</a:t>
            </a:r>
          </a:p>
        </p:txBody>
      </p:sp>
      <p:sp>
        <p:nvSpPr>
          <p:cNvPr id="12" name="ZoneTexte 11">
            <a:extLst>
              <a:ext uri="{FF2B5EF4-FFF2-40B4-BE49-F238E27FC236}">
                <a16:creationId xmlns:a16="http://schemas.microsoft.com/office/drawing/2014/main" id="{B49536C1-2BAC-4020-83EB-E20A07467038}"/>
              </a:ext>
            </a:extLst>
          </p:cNvPr>
          <p:cNvSpPr txBox="1"/>
          <p:nvPr/>
        </p:nvSpPr>
        <p:spPr>
          <a:xfrm>
            <a:off x="3467725" y="4262632"/>
            <a:ext cx="1192382" cy="408623"/>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fr-FR" sz="900" b="1" dirty="0"/>
              <a:t>Automatisation du FCTVA</a:t>
            </a:r>
          </a:p>
        </p:txBody>
      </p:sp>
      <p:sp>
        <p:nvSpPr>
          <p:cNvPr id="13" name="ZoneTexte 12">
            <a:extLst>
              <a:ext uri="{FF2B5EF4-FFF2-40B4-BE49-F238E27FC236}">
                <a16:creationId xmlns:a16="http://schemas.microsoft.com/office/drawing/2014/main" id="{CEFD8634-187C-4456-8BB0-93B6EE7DC1B9}"/>
              </a:ext>
            </a:extLst>
          </p:cNvPr>
          <p:cNvSpPr txBox="1"/>
          <p:nvPr/>
        </p:nvSpPr>
        <p:spPr>
          <a:xfrm>
            <a:off x="4589340" y="2632587"/>
            <a:ext cx="1315559" cy="408623"/>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fr-FR" sz="900" b="1" dirty="0"/>
              <a:t>Suppression part régionale CVAE</a:t>
            </a:r>
          </a:p>
        </p:txBody>
      </p:sp>
      <p:sp>
        <p:nvSpPr>
          <p:cNvPr id="14" name="ZoneTexte 13">
            <a:extLst>
              <a:ext uri="{FF2B5EF4-FFF2-40B4-BE49-F238E27FC236}">
                <a16:creationId xmlns:a16="http://schemas.microsoft.com/office/drawing/2014/main" id="{C738AC82-6848-41AB-AD2E-91044D7BE6A2}"/>
              </a:ext>
            </a:extLst>
          </p:cNvPr>
          <p:cNvSpPr txBox="1"/>
          <p:nvPr/>
        </p:nvSpPr>
        <p:spPr>
          <a:xfrm>
            <a:off x="5447726" y="4225861"/>
            <a:ext cx="1706045" cy="561856"/>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fr-FR" sz="900" b="1" dirty="0"/>
              <a:t>Nouvelle méthode de calcul de la valeur des établissements industriels</a:t>
            </a:r>
          </a:p>
        </p:txBody>
      </p:sp>
      <p:sp>
        <p:nvSpPr>
          <p:cNvPr id="28" name="ZoneTexte 27">
            <a:extLst>
              <a:ext uri="{FF2B5EF4-FFF2-40B4-BE49-F238E27FC236}">
                <a16:creationId xmlns:a16="http://schemas.microsoft.com/office/drawing/2014/main" id="{A8918878-02A3-4182-A504-2C3BD962A6F5}"/>
              </a:ext>
            </a:extLst>
          </p:cNvPr>
          <p:cNvSpPr txBox="1"/>
          <p:nvPr/>
        </p:nvSpPr>
        <p:spPr>
          <a:xfrm>
            <a:off x="6873109" y="2642396"/>
            <a:ext cx="1263621" cy="408623"/>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fr-FR" sz="900" b="1" dirty="0"/>
              <a:t>Plafonnement à 2% au lieu de 3%</a:t>
            </a:r>
          </a:p>
        </p:txBody>
      </p:sp>
      <p:pic>
        <p:nvPicPr>
          <p:cNvPr id="29" name="Image 28">
            <a:extLst>
              <a:ext uri="{FF2B5EF4-FFF2-40B4-BE49-F238E27FC236}">
                <a16:creationId xmlns:a16="http://schemas.microsoft.com/office/drawing/2014/main" id="{3B2047F0-B190-4F81-B227-07C74E9EE0B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0244" t="45809" r="13832" b="37346"/>
          <a:stretch/>
        </p:blipFill>
        <p:spPr>
          <a:xfrm>
            <a:off x="7547541" y="3429000"/>
            <a:ext cx="1737539" cy="798564"/>
          </a:xfrm>
          <a:prstGeom prst="rect">
            <a:avLst/>
          </a:prstGeom>
        </p:spPr>
      </p:pic>
      <p:sp>
        <p:nvSpPr>
          <p:cNvPr id="30" name="ZoneTexte 29">
            <a:extLst>
              <a:ext uri="{FF2B5EF4-FFF2-40B4-BE49-F238E27FC236}">
                <a16:creationId xmlns:a16="http://schemas.microsoft.com/office/drawing/2014/main" id="{D0790632-B16E-4031-BE4B-166B258F4BE2}"/>
              </a:ext>
            </a:extLst>
          </p:cNvPr>
          <p:cNvSpPr txBox="1"/>
          <p:nvPr/>
        </p:nvSpPr>
        <p:spPr>
          <a:xfrm>
            <a:off x="8385051" y="3915940"/>
            <a:ext cx="627143" cy="300082"/>
          </a:xfrm>
          <a:prstGeom prst="rect">
            <a:avLst/>
          </a:prstGeom>
          <a:noFill/>
        </p:spPr>
        <p:txBody>
          <a:bodyPr wrap="square" rtlCol="0">
            <a:spAutoFit/>
          </a:bodyPr>
          <a:lstStyle/>
          <a:p>
            <a:r>
              <a:rPr lang="fr-FR" sz="1350" dirty="0"/>
              <a:t>CFE</a:t>
            </a:r>
          </a:p>
        </p:txBody>
      </p:sp>
      <p:sp>
        <p:nvSpPr>
          <p:cNvPr id="31" name="ZoneTexte 30">
            <a:extLst>
              <a:ext uri="{FF2B5EF4-FFF2-40B4-BE49-F238E27FC236}">
                <a16:creationId xmlns:a16="http://schemas.microsoft.com/office/drawing/2014/main" id="{CEF0679B-C51A-4631-B6A6-91EC884E4010}"/>
              </a:ext>
            </a:extLst>
          </p:cNvPr>
          <p:cNvSpPr txBox="1"/>
          <p:nvPr/>
        </p:nvSpPr>
        <p:spPr>
          <a:xfrm>
            <a:off x="7981950" y="4226328"/>
            <a:ext cx="1370796" cy="715089"/>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fr-FR" sz="900" b="1" dirty="0"/>
              <a:t>Exonération pour les créations ou extensions d’établissements</a:t>
            </a:r>
          </a:p>
        </p:txBody>
      </p:sp>
      <p:pic>
        <p:nvPicPr>
          <p:cNvPr id="23" name="Image 22">
            <a:extLst>
              <a:ext uri="{FF2B5EF4-FFF2-40B4-BE49-F238E27FC236}">
                <a16:creationId xmlns:a16="http://schemas.microsoft.com/office/drawing/2014/main" id="{1EFBE7D7-1312-44A9-92DC-1D80762051A7}"/>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0244" t="45809" r="13832" b="37346"/>
          <a:stretch/>
        </p:blipFill>
        <p:spPr>
          <a:xfrm flipV="1">
            <a:off x="8687147" y="3029718"/>
            <a:ext cx="1737539" cy="798564"/>
          </a:xfrm>
          <a:prstGeom prst="rect">
            <a:avLst/>
          </a:prstGeom>
        </p:spPr>
      </p:pic>
      <p:sp>
        <p:nvSpPr>
          <p:cNvPr id="26" name="ZoneTexte 25">
            <a:extLst>
              <a:ext uri="{FF2B5EF4-FFF2-40B4-BE49-F238E27FC236}">
                <a16:creationId xmlns:a16="http://schemas.microsoft.com/office/drawing/2014/main" id="{EABD2716-E071-4558-AFA0-D2CFE8608BCF}"/>
              </a:ext>
            </a:extLst>
          </p:cNvPr>
          <p:cNvSpPr txBox="1"/>
          <p:nvPr/>
        </p:nvSpPr>
        <p:spPr>
          <a:xfrm>
            <a:off x="9195775" y="3057538"/>
            <a:ext cx="1052942" cy="300082"/>
          </a:xfrm>
          <a:prstGeom prst="rect">
            <a:avLst/>
          </a:prstGeom>
          <a:noFill/>
        </p:spPr>
        <p:txBody>
          <a:bodyPr wrap="square" rtlCol="0">
            <a:spAutoFit/>
          </a:bodyPr>
          <a:lstStyle/>
          <a:p>
            <a:pPr algn="ctr"/>
            <a:r>
              <a:rPr lang="fr-FR" sz="1350" dirty="0"/>
              <a:t>TLCE</a:t>
            </a:r>
          </a:p>
        </p:txBody>
      </p:sp>
      <p:sp>
        <p:nvSpPr>
          <p:cNvPr id="27" name="ZoneTexte 26">
            <a:extLst>
              <a:ext uri="{FF2B5EF4-FFF2-40B4-BE49-F238E27FC236}">
                <a16:creationId xmlns:a16="http://schemas.microsoft.com/office/drawing/2014/main" id="{2B1F13C5-5F4D-464E-BDAE-310E69CDD5B0}"/>
              </a:ext>
            </a:extLst>
          </p:cNvPr>
          <p:cNvSpPr txBox="1"/>
          <p:nvPr/>
        </p:nvSpPr>
        <p:spPr>
          <a:xfrm>
            <a:off x="9105334" y="2364428"/>
            <a:ext cx="1105466" cy="561856"/>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fr-FR" sz="900" b="1" dirty="0"/>
              <a:t>Simplification de la taxation de l’électricité</a:t>
            </a:r>
          </a:p>
        </p:txBody>
      </p:sp>
      <p:sp>
        <p:nvSpPr>
          <p:cNvPr id="3" name="Espace réservé du pied de page 2"/>
          <p:cNvSpPr>
            <a:spLocks noGrp="1"/>
          </p:cNvSpPr>
          <p:nvPr>
            <p:ph type="ftr" sz="quarter" idx="11"/>
          </p:nvPr>
        </p:nvSpPr>
        <p:spPr/>
        <p:txBody>
          <a:bodyPr/>
          <a:lstStyle/>
          <a:p>
            <a:r>
              <a:rPr lang="fr-FR"/>
              <a:t>R.O.B. 2021</a:t>
            </a:r>
          </a:p>
        </p:txBody>
      </p:sp>
    </p:spTree>
    <p:extLst>
      <p:ext uri="{BB962C8B-B14F-4D97-AF65-F5344CB8AC3E}">
        <p14:creationId xmlns:p14="http://schemas.microsoft.com/office/powerpoint/2010/main" val="411310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2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20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20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0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2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20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20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20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20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20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4" grpId="0"/>
      <p:bldP spid="25" grpId="0"/>
      <p:bldP spid="10" grpId="0" animBg="1"/>
      <p:bldP spid="11" grpId="0" animBg="1"/>
      <p:bldP spid="12" grpId="0" animBg="1"/>
      <p:bldP spid="13" grpId="0" animBg="1"/>
      <p:bldP spid="14" grpId="0" animBg="1"/>
      <p:bldP spid="28" grpId="0" animBg="1"/>
      <p:bldP spid="30" grpId="0"/>
      <p:bldP spid="31" grpId="0" animBg="1"/>
      <p:bldP spid="26" grpId="0"/>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5223FA0D-BBD6-4679-ACCD-2EC56B885AB3}"/>
              </a:ext>
            </a:extLst>
          </p:cNvPr>
          <p:cNvSpPr>
            <a:spLocks noGrp="1"/>
          </p:cNvSpPr>
          <p:nvPr>
            <p:ph idx="1"/>
          </p:nvPr>
        </p:nvSpPr>
        <p:spPr>
          <a:xfrm>
            <a:off x="1981200" y="2490537"/>
            <a:ext cx="8229600" cy="1588169"/>
          </a:xfrm>
          <a:solidFill>
            <a:schemeClr val="accent6"/>
          </a:solidFill>
        </p:spPr>
        <p:txBody>
          <a:bodyPr vert="horz" lIns="91440" tIns="45720" rIns="91440" bIns="45720" rtlCol="0" anchor="ctr">
            <a:normAutofit fontScale="25000" lnSpcReduction="20000"/>
          </a:bodyPr>
          <a:lstStyle/>
          <a:p>
            <a:pPr algn="ctr">
              <a:spcBef>
                <a:spcPct val="0"/>
              </a:spcBef>
              <a:buNone/>
            </a:pPr>
            <a:endParaRPr lang="fr-FR" altLang="fr-FR" sz="13300" b="1" dirty="0">
              <a:latin typeface="+mj-lt"/>
              <a:ea typeface="+mj-ea"/>
              <a:cs typeface="+mj-cs"/>
            </a:endParaRPr>
          </a:p>
          <a:p>
            <a:pPr algn="ctr">
              <a:spcBef>
                <a:spcPct val="0"/>
              </a:spcBef>
              <a:buNone/>
            </a:pPr>
            <a:r>
              <a:rPr lang="fr-FR" altLang="fr-FR" sz="13300" b="1" dirty="0">
                <a:latin typeface="+mj-lt"/>
                <a:ea typeface="+mj-ea"/>
                <a:cs typeface="+mj-cs"/>
              </a:rPr>
              <a:t>II – Les dispositions financières de la LF</a:t>
            </a:r>
          </a:p>
          <a:p>
            <a:pPr algn="ctr">
              <a:spcBef>
                <a:spcPct val="0"/>
              </a:spcBef>
              <a:buNone/>
            </a:pPr>
            <a:br>
              <a:rPr lang="fr-FR" altLang="fr-FR" sz="4400" dirty="0">
                <a:latin typeface="+mj-lt"/>
                <a:ea typeface="+mj-ea"/>
                <a:cs typeface="+mj-cs"/>
              </a:rPr>
            </a:br>
            <a:endParaRPr lang="fr-FR" sz="4400" dirty="0">
              <a:latin typeface="+mj-lt"/>
              <a:ea typeface="+mj-ea"/>
              <a:cs typeface="+mj-cs"/>
            </a:endParaRPr>
          </a:p>
        </p:txBody>
      </p:sp>
      <p:sp>
        <p:nvSpPr>
          <p:cNvPr id="4" name="Espace réservé de la date 3"/>
          <p:cNvSpPr>
            <a:spLocks noGrp="1"/>
          </p:cNvSpPr>
          <p:nvPr>
            <p:ph type="dt" sz="half" idx="10"/>
          </p:nvPr>
        </p:nvSpPr>
        <p:spPr/>
        <p:txBody>
          <a:bodyPr/>
          <a:lstStyle/>
          <a:p>
            <a:fld id="{EB7BC5E8-AD9A-459A-AD01-C9FB9085D80E}" type="datetime2">
              <a:rPr lang="fr-FR" smtClean="0"/>
              <a:t>vendredi 26 février 2021</a:t>
            </a:fld>
            <a:endParaRPr lang="fr-FR" dirty="0"/>
          </a:p>
        </p:txBody>
      </p:sp>
      <p:sp>
        <p:nvSpPr>
          <p:cNvPr id="5" name="Espace réservé du numéro de diapositive 4"/>
          <p:cNvSpPr>
            <a:spLocks noGrp="1"/>
          </p:cNvSpPr>
          <p:nvPr>
            <p:ph type="sldNum" sz="quarter" idx="12"/>
          </p:nvPr>
        </p:nvSpPr>
        <p:spPr/>
        <p:txBody>
          <a:bodyPr/>
          <a:lstStyle/>
          <a:p>
            <a:fld id="{13001DB6-F993-934E-9905-3DC0CA5DBF23}" type="slidenum">
              <a:rPr lang="fr-FR" smtClean="0"/>
              <a:pPr/>
              <a:t>9</a:t>
            </a:fld>
            <a:endParaRPr lang="fr-FR"/>
          </a:p>
        </p:txBody>
      </p:sp>
      <p:sp>
        <p:nvSpPr>
          <p:cNvPr id="2" name="Espace réservé du pied de page 1"/>
          <p:cNvSpPr>
            <a:spLocks noGrp="1"/>
          </p:cNvSpPr>
          <p:nvPr>
            <p:ph type="ftr" sz="quarter" idx="11"/>
          </p:nvPr>
        </p:nvSpPr>
        <p:spPr/>
        <p:txBody>
          <a:bodyPr/>
          <a:lstStyle/>
          <a:p>
            <a:r>
              <a:rPr lang="fr-FR"/>
              <a:t>R.O.B. 2021</a:t>
            </a:r>
            <a:endParaRPr lang="fr-FR" dirty="0"/>
          </a:p>
        </p:txBody>
      </p:sp>
    </p:spTree>
    <p:extLst>
      <p:ext uri="{BB962C8B-B14F-4D97-AF65-F5344CB8AC3E}">
        <p14:creationId xmlns:p14="http://schemas.microsoft.com/office/powerpoint/2010/main" val="2130007853"/>
      </p:ext>
    </p:extLst>
  </p:cSld>
  <p:clrMapOvr>
    <a:masterClrMapping/>
  </p:clrMapOvr>
</p:sld>
</file>

<file path=ppt/theme/theme1.xml><?xml version="1.0" encoding="utf-8"?>
<a:theme xmlns:a="http://schemas.openxmlformats.org/drawingml/2006/main" name="Thème1">
  <a:themeElements>
    <a:clrScheme name="Groupe Seldon">
      <a:dk1>
        <a:srgbClr val="000000"/>
      </a:dk1>
      <a:lt1>
        <a:srgbClr val="FFFFFF"/>
      </a:lt1>
      <a:dk2>
        <a:srgbClr val="007B9D"/>
      </a:dk2>
      <a:lt2>
        <a:srgbClr val="FFFFFF"/>
      </a:lt2>
      <a:accent1>
        <a:srgbClr val="007B9D"/>
      </a:accent1>
      <a:accent2>
        <a:srgbClr val="0096AA"/>
      </a:accent2>
      <a:accent3>
        <a:srgbClr val="2EB2A7"/>
      </a:accent3>
      <a:accent4>
        <a:srgbClr val="F5B75D"/>
      </a:accent4>
      <a:accent5>
        <a:srgbClr val="007B9D"/>
      </a:accent5>
      <a:accent6>
        <a:srgbClr val="0096AA"/>
      </a:accent6>
      <a:hlink>
        <a:srgbClr val="007B9D"/>
      </a:hlink>
      <a:folHlink>
        <a:srgbClr val="FFC000"/>
      </a:folHlink>
    </a:clrScheme>
    <a:fontScheme name="Groupe Seldon">
      <a:majorFont>
        <a:latin typeface="Sofia Pro"/>
        <a:ea typeface=""/>
        <a:cs typeface=""/>
      </a:majorFont>
      <a:minorFont>
        <a:latin typeface="Sofi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1" id="{7CB5A630-8B94-48D9-81AB-8016210D7325}" vid="{9EEB73F8-643A-495E-B20C-ADA3DFCEC37D}"/>
    </a:ext>
  </a:extLst>
</a:theme>
</file>

<file path=ppt/theme/theme2.xml><?xml version="1.0" encoding="utf-8"?>
<a:theme xmlns:a="http://schemas.openxmlformats.org/drawingml/2006/main" name="1_Thème1">
  <a:themeElements>
    <a:clrScheme name="Groupe Seldon">
      <a:dk1>
        <a:srgbClr val="000000"/>
      </a:dk1>
      <a:lt1>
        <a:srgbClr val="FFFFFF"/>
      </a:lt1>
      <a:dk2>
        <a:srgbClr val="007B9D"/>
      </a:dk2>
      <a:lt2>
        <a:srgbClr val="FFFFFF"/>
      </a:lt2>
      <a:accent1>
        <a:srgbClr val="007B9D"/>
      </a:accent1>
      <a:accent2>
        <a:srgbClr val="0096AA"/>
      </a:accent2>
      <a:accent3>
        <a:srgbClr val="2EB2A7"/>
      </a:accent3>
      <a:accent4>
        <a:srgbClr val="F5B75D"/>
      </a:accent4>
      <a:accent5>
        <a:srgbClr val="007B9D"/>
      </a:accent5>
      <a:accent6>
        <a:srgbClr val="0096AA"/>
      </a:accent6>
      <a:hlink>
        <a:srgbClr val="007B9D"/>
      </a:hlink>
      <a:folHlink>
        <a:srgbClr val="FFC000"/>
      </a:folHlink>
    </a:clrScheme>
    <a:fontScheme name="Groupe Seldon">
      <a:majorFont>
        <a:latin typeface="Sofia Pro"/>
        <a:ea typeface=""/>
        <a:cs typeface=""/>
      </a:majorFont>
      <a:minorFont>
        <a:latin typeface="Sofi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1" id="{7CB5A630-8B94-48D9-81AB-8016210D7325}" vid="{9EEB73F8-643A-495E-B20C-ADA3DFCEC37D}"/>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1161</TotalTime>
  <Words>4720</Words>
  <Application>Microsoft Office PowerPoint</Application>
  <PresentationFormat>Grand écran</PresentationFormat>
  <Paragraphs>722</Paragraphs>
  <Slides>33</Slides>
  <Notes>2</Notes>
  <HiddenSlides>0</HiddenSlides>
  <MMClips>0</MMClips>
  <ScaleCrop>false</ScaleCrop>
  <HeadingPairs>
    <vt:vector size="8" baseType="variant">
      <vt:variant>
        <vt:lpstr>Polices utilisées</vt:lpstr>
      </vt:variant>
      <vt:variant>
        <vt:i4>8</vt:i4>
      </vt:variant>
      <vt:variant>
        <vt:lpstr>Thème</vt:lpstr>
      </vt:variant>
      <vt:variant>
        <vt:i4>2</vt:i4>
      </vt:variant>
      <vt:variant>
        <vt:lpstr>Serveurs OLE incorporés</vt:lpstr>
      </vt:variant>
      <vt:variant>
        <vt:i4>1</vt:i4>
      </vt:variant>
      <vt:variant>
        <vt:lpstr>Titres des diapositives</vt:lpstr>
      </vt:variant>
      <vt:variant>
        <vt:i4>33</vt:i4>
      </vt:variant>
    </vt:vector>
  </HeadingPairs>
  <TitlesOfParts>
    <vt:vector size="44" baseType="lpstr">
      <vt:lpstr>Arial</vt:lpstr>
      <vt:lpstr>Calibri</vt:lpstr>
      <vt:lpstr>Sofia Pro</vt:lpstr>
      <vt:lpstr>Sofia Pro Light</vt:lpstr>
      <vt:lpstr>Sofia Pro Medium</vt:lpstr>
      <vt:lpstr>Sofia Pro Semi Bold</vt:lpstr>
      <vt:lpstr>Times New Roman</vt:lpstr>
      <vt:lpstr>Wingdings</vt:lpstr>
      <vt:lpstr>Thème1</vt:lpstr>
      <vt:lpstr>1_Thème1</vt:lpstr>
      <vt:lpstr>Document</vt:lpstr>
      <vt:lpstr>Rapport d’orientations budgétaires 2021 Partie 1 : Rétrospective, contexte et situation de la collectivité</vt:lpstr>
      <vt:lpstr>Présentation PowerPoint</vt:lpstr>
      <vt:lpstr>Présentation PowerPoint</vt:lpstr>
      <vt:lpstr>Présentation PowerPoint</vt:lpstr>
      <vt:lpstr>1.1 Propos introductifs</vt:lpstr>
      <vt:lpstr>1.2 La trajectoire des finances publiques  </vt:lpstr>
      <vt:lpstr>Présentation PowerPoint</vt:lpstr>
      <vt:lpstr>1.3 Les réformes de la LF 2021 </vt:lpstr>
      <vt:lpstr>Présentation PowerPoint</vt:lpstr>
      <vt:lpstr>Présentation PowerPoint</vt:lpstr>
      <vt:lpstr>Présentation PowerPoint</vt:lpstr>
      <vt:lpstr>2.2 La neutralisation de la suppression de la TH  Rappel</vt:lpstr>
      <vt:lpstr>2.2 La neutralisation de la suppression de la TH  </vt:lpstr>
      <vt:lpstr>2.2 La neutralisation de la suppression de la TH </vt:lpstr>
      <vt:lpstr>2.3 L’automatisation du FCTVA  </vt:lpstr>
      <vt:lpstr>Présentation PowerPoint</vt:lpstr>
      <vt:lpstr>3.1 La réduction des impôts de production </vt:lpstr>
      <vt:lpstr>3.2 La suppression de moitié des taxes foncières des établissements industriels  </vt:lpstr>
      <vt:lpstr>3.3 La nouvelle exonération de CET – Création et extension d’établissements  </vt:lpstr>
      <vt:lpstr>  </vt:lpstr>
      <vt:lpstr>Bilan du fonctionnement </vt:lpstr>
      <vt:lpstr>Section investissement</vt:lpstr>
      <vt:lpstr>Grandes masses budgétaires 2014-2020</vt:lpstr>
      <vt:lpstr>  </vt:lpstr>
      <vt:lpstr>Focus sur l’endettement</vt:lpstr>
      <vt:lpstr>La dette de la ville est composée de 62 % d’encours à taux fixe et 38 % d’encours à taux variable dont 15 % sur Livret A. Le taux moyen de la dette est de 1.63 % ce qui est un bon taux moyen.</vt:lpstr>
      <vt:lpstr> </vt:lpstr>
      <vt:lpstr>  </vt:lpstr>
      <vt:lpstr>Frais de Personnel – Chapitre 12     2016 -2020   </vt:lpstr>
      <vt:lpstr>Evolution des Effectifs 2016-2020 Situations Mensuelles</vt:lpstr>
      <vt:lpstr>Evolution de la Répartition des Rémunérations Brutes  : 2016 - 2019  Masse Annuelle</vt:lpstr>
      <vt:lpstr>Evolution des Non-Titulaires</vt:lpstr>
      <vt:lpstr>Evolution de la Pyramide des Ages :  Janvier 2016 – Décembre 2020 (élus inclus)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d’orientations budgétaires 2021 (V2)</dc:title>
  <dc:creator>Maika Pochelu</dc:creator>
  <cp:lastModifiedBy>MICHELENA Marie - Hélène</cp:lastModifiedBy>
  <cp:revision>44</cp:revision>
  <cp:lastPrinted>2021-02-09T16:14:14Z</cp:lastPrinted>
  <dcterms:created xsi:type="dcterms:W3CDTF">2021-01-25T12:29:43Z</dcterms:created>
  <dcterms:modified xsi:type="dcterms:W3CDTF">2021-02-26T10:53:28Z</dcterms:modified>
</cp:coreProperties>
</file>